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74" r:id="rId3"/>
    <p:sldId id="375" r:id="rId4"/>
    <p:sldId id="372" r:id="rId5"/>
    <p:sldId id="373" r:id="rId6"/>
    <p:sldId id="376" r:id="rId7"/>
    <p:sldId id="259" r:id="rId8"/>
    <p:sldId id="337" r:id="rId9"/>
    <p:sldId id="338" r:id="rId10"/>
    <p:sldId id="341" r:id="rId11"/>
    <p:sldId id="342" r:id="rId12"/>
    <p:sldId id="343" r:id="rId13"/>
    <p:sldId id="344" r:id="rId14"/>
    <p:sldId id="345" r:id="rId15"/>
    <p:sldId id="346" r:id="rId16"/>
    <p:sldId id="347" r:id="rId17"/>
    <p:sldId id="348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56" r:id="rId26"/>
    <p:sldId id="357" r:id="rId27"/>
    <p:sldId id="358" r:id="rId28"/>
    <p:sldId id="359" r:id="rId29"/>
    <p:sldId id="360" r:id="rId30"/>
    <p:sldId id="361" r:id="rId31"/>
    <p:sldId id="363" r:id="rId32"/>
    <p:sldId id="364" r:id="rId33"/>
    <p:sldId id="365" r:id="rId34"/>
    <p:sldId id="366" r:id="rId35"/>
    <p:sldId id="367" r:id="rId36"/>
    <p:sldId id="368" r:id="rId37"/>
    <p:sldId id="369" r:id="rId38"/>
    <p:sldId id="370" r:id="rId39"/>
    <p:sldId id="371" r:id="rId4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60C3608-B7B8-420D-BA1A-19C67C057674}">
          <p14:sldIdLst>
            <p14:sldId id="256"/>
            <p14:sldId id="374"/>
            <p14:sldId id="375"/>
            <p14:sldId id="372"/>
            <p14:sldId id="373"/>
            <p14:sldId id="376"/>
            <p14:sldId id="259"/>
            <p14:sldId id="337"/>
            <p14:sldId id="338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20" autoAdjust="0"/>
  </p:normalViewPr>
  <p:slideViewPr>
    <p:cSldViewPr snapToGrid="0" showGuides="1">
      <p:cViewPr varScale="1">
        <p:scale>
          <a:sx n="79" d="100"/>
          <a:sy n="79" d="100"/>
        </p:scale>
        <p:origin x="744" y="8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g>
</file>

<file path=ppt/media/image1.png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70A34-C9B7-1E1A-E30D-FDE240A5EE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5FC87-DC54-5180-9900-EA12C33695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D178D-3463-58F6-524A-A271FA713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2AE85-E0C1-E804-E90E-D378A7086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C9708-4101-87EB-19F4-48F1F9BA7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5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9B755A-B125-71C6-EC08-423347442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7A6DED-68A0-63F8-1B41-C153548A1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9E4519-81E2-744F-F249-0528C6B46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25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1E943-66A9-539D-64A8-BC6EA2CD5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F3856-209C-4A6C-290C-41E9A8259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126431-9D68-F0DF-3AD9-85ACE01749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3862EE-44FD-EA50-E9C3-3BDEAF8D9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7F0AF-0EC9-E2F4-1869-0CCA7DD4B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9D57B-5B80-FF05-90D3-6CE4BD8BA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4764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64C60-07CB-3769-AA65-49A47ABE4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856B25-FFAF-4620-1D8F-379AC7293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62E348-8066-DB39-5157-544313AFD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9513E8-8A68-DA8F-1972-85382D35A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E287CE-42D9-F27B-D447-CE8CB3A83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C3929-8329-C739-2A9F-AACF44C06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61395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C1A6F-626F-C714-6C63-11E200224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52E87F-4F2C-1765-DAA3-B0DAC417D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0BC20-D8C7-5EDA-E010-BEB8D8CD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4F097-350D-ED39-E620-431F47625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123D2-E901-CBCB-DC8F-45E01229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7241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A972D6-C7CB-A4D3-6ED4-AADE599226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F09A8F-41C1-6426-9354-749C2FD4D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4265F-30F8-BD4C-181C-07072C538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A7AA6-583C-FE9F-5474-A8215B59B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830B9-A9E0-A071-00AA-C83AF1EDB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7783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D6C02-7B34-C4DB-FCCC-8668D329E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64EB6-7A8C-562B-722A-F28570518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DD5D1-BCB0-2693-197F-F873C462A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CE2EC-BDED-31FB-B40C-0C4F4800D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78B9F-90DC-CA1D-4053-E068E335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098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9DB0D-52C0-CFBC-3B10-746EC89AF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D3AADE-3BC4-6232-9BCE-CA89031DF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0FCBEF-1217-091B-8581-857EC9D9D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FB264-A715-7EA6-3774-CBA22E629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54A9C-BB46-02CC-6EA2-3D7620B3A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0197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D47CC-E679-2129-D556-21024F8B4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42217-A6BE-307C-FC8A-6827A37DE8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D7603-9BFE-6D71-FC65-F267E24F90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B60B7F-9AC1-3E7C-D3AF-11342E476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2B815-DF64-C941-1802-7477A7EC7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F4B1AB-4010-0101-B450-AB6F6BEF4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599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63FC9-25CB-0A3A-FC07-CF538D09B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1E0D0C-39E3-3BBF-4ECE-9AB6F4B39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6E112E-2CBF-70A9-56EA-EAED7AE3C1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7B22C7-B717-0D33-EBB6-8EFA089B32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9C7FA-161A-FA54-543A-C1F006EF03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BC824F-E749-BE7B-CA03-BB5F4F43F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A56B77-42D1-E014-03B9-0AB387876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3A0983-0B5E-C693-80A3-6D746AC77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6414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9A427-4399-32CC-B973-CA2B459BB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985BE9-88CE-D9DA-30FD-5AC04C566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885E91-C124-4BBA-38D5-C20FE4B7C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236F9-CF35-BB6E-B721-E2D9CC87B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5706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9A427-4399-32CC-B973-CA2B459BB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>
            <a:lvl1pPr>
              <a:defRPr sz="2400" b="1"/>
            </a:lvl1pPr>
          </a:lstStyle>
          <a:p>
            <a:r>
              <a:rPr lang="en-GB" dirty="0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985BE9-88CE-D9DA-30FD-5AC04C566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885E91-C124-4BBA-38D5-C20FE4B7C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236F9-CF35-BB6E-B721-E2D9CC87B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75413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9A427-4399-32CC-B973-CA2B459BB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>
            <a:lvl1pPr>
              <a:defRPr sz="2400" b="1"/>
            </a:lvl1pPr>
          </a:lstStyle>
          <a:p>
            <a:r>
              <a:rPr lang="en-GB" dirty="0"/>
              <a:t>Click to edit Master title style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985BE9-88CE-D9DA-30FD-5AC04C566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885E91-C124-4BBA-38D5-C20FE4B7C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236F9-CF35-BB6E-B721-E2D9CC87B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FA8BCC-ADF0-4F03-64D8-CF9A8F5AC953}"/>
              </a:ext>
            </a:extLst>
          </p:cNvPr>
          <p:cNvSpPr txBox="1"/>
          <p:nvPr userDrawn="1"/>
        </p:nvSpPr>
        <p:spPr>
          <a:xfrm>
            <a:off x="8503919" y="925453"/>
            <a:ext cx="10192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Results:</a:t>
            </a:r>
            <a:endParaRPr lang="ru-RU" sz="2000" b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3E89A0-D3C5-AF32-E905-E69F02C223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60080" y="1325563"/>
            <a:ext cx="3606800" cy="2103437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D03E8-6D27-564E-0B86-8515179F9BCE}"/>
              </a:ext>
            </a:extLst>
          </p:cNvPr>
          <p:cNvSpPr txBox="1"/>
          <p:nvPr userDrawn="1"/>
        </p:nvSpPr>
        <p:spPr>
          <a:xfrm>
            <a:off x="8503919" y="3764885"/>
            <a:ext cx="1402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Comments:</a:t>
            </a:r>
            <a:endParaRPr lang="ru-RU" sz="2000" b="1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83CA877-2BF7-D083-988B-81454A240E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260080" y="4164995"/>
            <a:ext cx="3713480" cy="2053243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73311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AC8D8-8765-2C99-B158-BD253C56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F93B0A-6D95-FF79-36EF-CD48902A9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2CD5AB-D95F-8723-EB2A-C6122F748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C705B-A80E-9E19-69EC-F7135BD06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24309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A70327-59E7-3282-2F65-7B839F776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CC5CC-547B-650D-BBA1-699F422593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9BA3A-23DE-B87A-D303-BA6D1AA062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6636F-CBAC-454F-ADD4-24436CA477E8}" type="datetimeFigureOut">
              <a:rPr lang="ru-RU" smtClean="0"/>
              <a:t>29.01.2024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BA9BB-56D7-585C-4D5A-876AD2C0FB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8B901-CA82-F3E1-BDB7-5ED4189FD6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973A7-20F8-4FB3-BFF4-B81E159476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14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62" r:id="rId8"/>
    <p:sldLayoutId id="2147483661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.bin"/><Relationship Id="rId3" Type="http://schemas.openxmlformats.org/officeDocument/2006/relationships/image" Target="../media/image14.wmf"/><Relationship Id="rId7" Type="http://schemas.openxmlformats.org/officeDocument/2006/relationships/image" Target="../media/image16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4.bin"/><Relationship Id="rId9" Type="http://schemas.openxmlformats.org/officeDocument/2006/relationships/image" Target="../media/image17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image" Target="../media/image18.wmf"/><Relationship Id="rId7" Type="http://schemas.openxmlformats.org/officeDocument/2006/relationships/image" Target="../media/image20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8.bin"/><Relationship Id="rId9" Type="http://schemas.openxmlformats.org/officeDocument/2006/relationships/image" Target="../media/image21.w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3" Type="http://schemas.openxmlformats.org/officeDocument/2006/relationships/image" Target="../media/image22.wmf"/><Relationship Id="rId7" Type="http://schemas.openxmlformats.org/officeDocument/2006/relationships/image" Target="../media/image24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23.bin"/><Relationship Id="rId5" Type="http://schemas.openxmlformats.org/officeDocument/2006/relationships/image" Target="../media/image23.wmf"/><Relationship Id="rId4" Type="http://schemas.openxmlformats.org/officeDocument/2006/relationships/oleObject" Target="../embeddings/oleObject22.bin"/><Relationship Id="rId9" Type="http://schemas.openxmlformats.org/officeDocument/2006/relationships/image" Target="../media/image25.w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8.bin"/><Relationship Id="rId3" Type="http://schemas.openxmlformats.org/officeDocument/2006/relationships/image" Target="../media/image26.wmf"/><Relationship Id="rId7" Type="http://schemas.openxmlformats.org/officeDocument/2006/relationships/image" Target="../media/image28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27.bin"/><Relationship Id="rId5" Type="http://schemas.openxmlformats.org/officeDocument/2006/relationships/image" Target="../media/image27.wmf"/><Relationship Id="rId4" Type="http://schemas.openxmlformats.org/officeDocument/2006/relationships/oleObject" Target="../embeddings/oleObject26.bin"/><Relationship Id="rId9" Type="http://schemas.openxmlformats.org/officeDocument/2006/relationships/image" Target="../media/image29.w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.bin"/><Relationship Id="rId3" Type="http://schemas.openxmlformats.org/officeDocument/2006/relationships/image" Target="../media/image30.wmf"/><Relationship Id="rId7" Type="http://schemas.openxmlformats.org/officeDocument/2006/relationships/image" Target="../media/image32.wmf"/><Relationship Id="rId2" Type="http://schemas.openxmlformats.org/officeDocument/2006/relationships/oleObject" Target="../embeddings/oleObject29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31.bin"/><Relationship Id="rId5" Type="http://schemas.openxmlformats.org/officeDocument/2006/relationships/image" Target="../media/image31.wmf"/><Relationship Id="rId4" Type="http://schemas.openxmlformats.org/officeDocument/2006/relationships/oleObject" Target="../embeddings/oleObject30.bin"/><Relationship Id="rId9" Type="http://schemas.openxmlformats.org/officeDocument/2006/relationships/image" Target="../media/image33.w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3" Type="http://schemas.openxmlformats.org/officeDocument/2006/relationships/image" Target="../media/image34.wmf"/><Relationship Id="rId7" Type="http://schemas.openxmlformats.org/officeDocument/2006/relationships/image" Target="../media/image36.wmf"/><Relationship Id="rId2" Type="http://schemas.openxmlformats.org/officeDocument/2006/relationships/oleObject" Target="../embeddings/oleObject33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35.bin"/><Relationship Id="rId5" Type="http://schemas.openxmlformats.org/officeDocument/2006/relationships/image" Target="../media/image35.wmf"/><Relationship Id="rId4" Type="http://schemas.openxmlformats.org/officeDocument/2006/relationships/oleObject" Target="../embeddings/oleObject34.bin"/><Relationship Id="rId9" Type="http://schemas.openxmlformats.org/officeDocument/2006/relationships/image" Target="../media/image37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0.bin"/><Relationship Id="rId3" Type="http://schemas.openxmlformats.org/officeDocument/2006/relationships/image" Target="../media/image38.wmf"/><Relationship Id="rId7" Type="http://schemas.openxmlformats.org/officeDocument/2006/relationships/image" Target="../media/image40.wmf"/><Relationship Id="rId2" Type="http://schemas.openxmlformats.org/officeDocument/2006/relationships/oleObject" Target="../embeddings/oleObject37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39.bin"/><Relationship Id="rId5" Type="http://schemas.openxmlformats.org/officeDocument/2006/relationships/image" Target="../media/image39.wmf"/><Relationship Id="rId4" Type="http://schemas.openxmlformats.org/officeDocument/2006/relationships/oleObject" Target="../embeddings/oleObject38.bin"/><Relationship Id="rId9" Type="http://schemas.openxmlformats.org/officeDocument/2006/relationships/image" Target="../media/image41.w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4.bin"/><Relationship Id="rId3" Type="http://schemas.openxmlformats.org/officeDocument/2006/relationships/image" Target="../media/image42.wmf"/><Relationship Id="rId7" Type="http://schemas.openxmlformats.org/officeDocument/2006/relationships/image" Target="../media/image44.wmf"/><Relationship Id="rId2" Type="http://schemas.openxmlformats.org/officeDocument/2006/relationships/oleObject" Target="../embeddings/oleObject41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43.bin"/><Relationship Id="rId5" Type="http://schemas.openxmlformats.org/officeDocument/2006/relationships/image" Target="../media/image43.wmf"/><Relationship Id="rId4" Type="http://schemas.openxmlformats.org/officeDocument/2006/relationships/oleObject" Target="../embeddings/oleObject42.bin"/><Relationship Id="rId9" Type="http://schemas.openxmlformats.org/officeDocument/2006/relationships/image" Target="../media/image45.w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8.bin"/><Relationship Id="rId3" Type="http://schemas.openxmlformats.org/officeDocument/2006/relationships/image" Target="../media/image46.wmf"/><Relationship Id="rId7" Type="http://schemas.openxmlformats.org/officeDocument/2006/relationships/image" Target="../media/image48.w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47.bin"/><Relationship Id="rId5" Type="http://schemas.openxmlformats.org/officeDocument/2006/relationships/image" Target="../media/image47.wmf"/><Relationship Id="rId4" Type="http://schemas.openxmlformats.org/officeDocument/2006/relationships/oleObject" Target="../embeddings/oleObject46.bin"/><Relationship Id="rId9" Type="http://schemas.openxmlformats.org/officeDocument/2006/relationships/image" Target="../media/image49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2.bin"/><Relationship Id="rId3" Type="http://schemas.openxmlformats.org/officeDocument/2006/relationships/image" Target="../media/image50.wmf"/><Relationship Id="rId7" Type="http://schemas.openxmlformats.org/officeDocument/2006/relationships/image" Target="../media/image52.w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51.bin"/><Relationship Id="rId5" Type="http://schemas.openxmlformats.org/officeDocument/2006/relationships/image" Target="../media/image51.wmf"/><Relationship Id="rId4" Type="http://schemas.openxmlformats.org/officeDocument/2006/relationships/oleObject" Target="../embeddings/oleObject50.bin"/><Relationship Id="rId9" Type="http://schemas.openxmlformats.org/officeDocument/2006/relationships/image" Target="../media/image53.w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6.bin"/><Relationship Id="rId3" Type="http://schemas.openxmlformats.org/officeDocument/2006/relationships/image" Target="../media/image54.wmf"/><Relationship Id="rId7" Type="http://schemas.openxmlformats.org/officeDocument/2006/relationships/image" Target="../media/image56.wmf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55.bin"/><Relationship Id="rId5" Type="http://schemas.openxmlformats.org/officeDocument/2006/relationships/image" Target="../media/image55.wmf"/><Relationship Id="rId4" Type="http://schemas.openxmlformats.org/officeDocument/2006/relationships/oleObject" Target="../embeddings/oleObject54.bin"/><Relationship Id="rId9" Type="http://schemas.openxmlformats.org/officeDocument/2006/relationships/image" Target="../media/image57.w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0.bin"/><Relationship Id="rId3" Type="http://schemas.openxmlformats.org/officeDocument/2006/relationships/image" Target="../media/image58.wmf"/><Relationship Id="rId7" Type="http://schemas.openxmlformats.org/officeDocument/2006/relationships/image" Target="../media/image60.w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59.bin"/><Relationship Id="rId5" Type="http://schemas.openxmlformats.org/officeDocument/2006/relationships/image" Target="../media/image59.wmf"/><Relationship Id="rId4" Type="http://schemas.openxmlformats.org/officeDocument/2006/relationships/oleObject" Target="../embeddings/oleObject58.bin"/><Relationship Id="rId9" Type="http://schemas.openxmlformats.org/officeDocument/2006/relationships/image" Target="../media/image61.w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.bin"/><Relationship Id="rId3" Type="http://schemas.openxmlformats.org/officeDocument/2006/relationships/image" Target="../media/image62.wmf"/><Relationship Id="rId7" Type="http://schemas.openxmlformats.org/officeDocument/2006/relationships/image" Target="../media/image64.w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63.bin"/><Relationship Id="rId5" Type="http://schemas.openxmlformats.org/officeDocument/2006/relationships/image" Target="../media/image63.wmf"/><Relationship Id="rId4" Type="http://schemas.openxmlformats.org/officeDocument/2006/relationships/oleObject" Target="../embeddings/oleObject62.bin"/><Relationship Id="rId9" Type="http://schemas.openxmlformats.org/officeDocument/2006/relationships/image" Target="../media/image65.w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8.bin"/><Relationship Id="rId3" Type="http://schemas.openxmlformats.org/officeDocument/2006/relationships/image" Target="../media/image66.wmf"/><Relationship Id="rId7" Type="http://schemas.openxmlformats.org/officeDocument/2006/relationships/image" Target="../media/image68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67.bin"/><Relationship Id="rId5" Type="http://schemas.openxmlformats.org/officeDocument/2006/relationships/image" Target="../media/image67.wmf"/><Relationship Id="rId4" Type="http://schemas.openxmlformats.org/officeDocument/2006/relationships/oleObject" Target="../embeddings/oleObject66.bin"/><Relationship Id="rId9" Type="http://schemas.openxmlformats.org/officeDocument/2006/relationships/image" Target="../media/image69.w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2.bin"/><Relationship Id="rId3" Type="http://schemas.openxmlformats.org/officeDocument/2006/relationships/image" Target="../media/image70.wmf"/><Relationship Id="rId7" Type="http://schemas.openxmlformats.org/officeDocument/2006/relationships/image" Target="../media/image72.w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71.bin"/><Relationship Id="rId5" Type="http://schemas.openxmlformats.org/officeDocument/2006/relationships/image" Target="../media/image71.wmf"/><Relationship Id="rId4" Type="http://schemas.openxmlformats.org/officeDocument/2006/relationships/oleObject" Target="../embeddings/oleObject70.bin"/><Relationship Id="rId9" Type="http://schemas.openxmlformats.org/officeDocument/2006/relationships/image" Target="../media/image73.w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6.bin"/><Relationship Id="rId3" Type="http://schemas.openxmlformats.org/officeDocument/2006/relationships/image" Target="../media/image74.wmf"/><Relationship Id="rId7" Type="http://schemas.openxmlformats.org/officeDocument/2006/relationships/image" Target="../media/image76.wmf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75.bin"/><Relationship Id="rId5" Type="http://schemas.openxmlformats.org/officeDocument/2006/relationships/image" Target="../media/image75.wmf"/><Relationship Id="rId4" Type="http://schemas.openxmlformats.org/officeDocument/2006/relationships/oleObject" Target="../embeddings/oleObject74.bin"/><Relationship Id="rId9" Type="http://schemas.openxmlformats.org/officeDocument/2006/relationships/image" Target="../media/image77.w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0.bin"/><Relationship Id="rId3" Type="http://schemas.openxmlformats.org/officeDocument/2006/relationships/image" Target="../media/image78.wmf"/><Relationship Id="rId7" Type="http://schemas.openxmlformats.org/officeDocument/2006/relationships/image" Target="../media/image80.wmf"/><Relationship Id="rId2" Type="http://schemas.openxmlformats.org/officeDocument/2006/relationships/oleObject" Target="../embeddings/oleObject77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79.bin"/><Relationship Id="rId5" Type="http://schemas.openxmlformats.org/officeDocument/2006/relationships/image" Target="../media/image79.wmf"/><Relationship Id="rId4" Type="http://schemas.openxmlformats.org/officeDocument/2006/relationships/oleObject" Target="../embeddings/oleObject78.bin"/><Relationship Id="rId9" Type="http://schemas.openxmlformats.org/officeDocument/2006/relationships/image" Target="../media/image81.w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4.bin"/><Relationship Id="rId3" Type="http://schemas.openxmlformats.org/officeDocument/2006/relationships/image" Target="../media/image82.wmf"/><Relationship Id="rId7" Type="http://schemas.openxmlformats.org/officeDocument/2006/relationships/image" Target="../media/image84.wmf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83.bin"/><Relationship Id="rId5" Type="http://schemas.openxmlformats.org/officeDocument/2006/relationships/image" Target="../media/image83.wmf"/><Relationship Id="rId4" Type="http://schemas.openxmlformats.org/officeDocument/2006/relationships/oleObject" Target="../embeddings/oleObject82.bin"/><Relationship Id="rId9" Type="http://schemas.openxmlformats.org/officeDocument/2006/relationships/image" Target="../media/image85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8.bin"/><Relationship Id="rId3" Type="http://schemas.openxmlformats.org/officeDocument/2006/relationships/image" Target="../media/image86.wmf"/><Relationship Id="rId7" Type="http://schemas.openxmlformats.org/officeDocument/2006/relationships/image" Target="../media/image88.wmf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87.bin"/><Relationship Id="rId5" Type="http://schemas.openxmlformats.org/officeDocument/2006/relationships/image" Target="../media/image87.wmf"/><Relationship Id="rId4" Type="http://schemas.openxmlformats.org/officeDocument/2006/relationships/oleObject" Target="../embeddings/oleObject86.bin"/><Relationship Id="rId9" Type="http://schemas.openxmlformats.org/officeDocument/2006/relationships/image" Target="../media/image89.w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2.bin"/><Relationship Id="rId3" Type="http://schemas.openxmlformats.org/officeDocument/2006/relationships/image" Target="../media/image90.wmf"/><Relationship Id="rId7" Type="http://schemas.openxmlformats.org/officeDocument/2006/relationships/image" Target="../media/image92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91.bin"/><Relationship Id="rId5" Type="http://schemas.openxmlformats.org/officeDocument/2006/relationships/image" Target="../media/image91.wmf"/><Relationship Id="rId4" Type="http://schemas.openxmlformats.org/officeDocument/2006/relationships/oleObject" Target="../embeddings/oleObject90.bin"/><Relationship Id="rId9" Type="http://schemas.openxmlformats.org/officeDocument/2006/relationships/image" Target="../media/image93.w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6.bin"/><Relationship Id="rId3" Type="http://schemas.openxmlformats.org/officeDocument/2006/relationships/image" Target="../media/image94.wmf"/><Relationship Id="rId7" Type="http://schemas.openxmlformats.org/officeDocument/2006/relationships/image" Target="../media/image96.wmf"/><Relationship Id="rId2" Type="http://schemas.openxmlformats.org/officeDocument/2006/relationships/oleObject" Target="../embeddings/oleObject93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95.bin"/><Relationship Id="rId5" Type="http://schemas.openxmlformats.org/officeDocument/2006/relationships/image" Target="../media/image95.wmf"/><Relationship Id="rId4" Type="http://schemas.openxmlformats.org/officeDocument/2006/relationships/oleObject" Target="../embeddings/oleObject94.bin"/><Relationship Id="rId9" Type="http://schemas.openxmlformats.org/officeDocument/2006/relationships/image" Target="../media/image97.w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0.bin"/><Relationship Id="rId3" Type="http://schemas.openxmlformats.org/officeDocument/2006/relationships/image" Target="../media/image98.wmf"/><Relationship Id="rId7" Type="http://schemas.openxmlformats.org/officeDocument/2006/relationships/image" Target="../media/image100.wmf"/><Relationship Id="rId2" Type="http://schemas.openxmlformats.org/officeDocument/2006/relationships/oleObject" Target="../embeddings/oleObject97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99.bin"/><Relationship Id="rId5" Type="http://schemas.openxmlformats.org/officeDocument/2006/relationships/image" Target="../media/image99.wmf"/><Relationship Id="rId4" Type="http://schemas.openxmlformats.org/officeDocument/2006/relationships/oleObject" Target="../embeddings/oleObject98.bin"/><Relationship Id="rId9" Type="http://schemas.openxmlformats.org/officeDocument/2006/relationships/image" Target="../media/image101.w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4.bin"/><Relationship Id="rId3" Type="http://schemas.openxmlformats.org/officeDocument/2006/relationships/image" Target="../media/image102.wmf"/><Relationship Id="rId7" Type="http://schemas.openxmlformats.org/officeDocument/2006/relationships/image" Target="../media/image104.wmf"/><Relationship Id="rId2" Type="http://schemas.openxmlformats.org/officeDocument/2006/relationships/oleObject" Target="../embeddings/oleObject101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103.bin"/><Relationship Id="rId5" Type="http://schemas.openxmlformats.org/officeDocument/2006/relationships/image" Target="../media/image103.wmf"/><Relationship Id="rId4" Type="http://schemas.openxmlformats.org/officeDocument/2006/relationships/oleObject" Target="../embeddings/oleObject102.bin"/><Relationship Id="rId9" Type="http://schemas.openxmlformats.org/officeDocument/2006/relationships/image" Target="../media/image105.w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8.bin"/><Relationship Id="rId3" Type="http://schemas.openxmlformats.org/officeDocument/2006/relationships/image" Target="../media/image106.wmf"/><Relationship Id="rId7" Type="http://schemas.openxmlformats.org/officeDocument/2006/relationships/image" Target="../media/image108.wmf"/><Relationship Id="rId2" Type="http://schemas.openxmlformats.org/officeDocument/2006/relationships/oleObject" Target="../embeddings/oleObject105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107.bin"/><Relationship Id="rId5" Type="http://schemas.openxmlformats.org/officeDocument/2006/relationships/image" Target="../media/image107.wmf"/><Relationship Id="rId4" Type="http://schemas.openxmlformats.org/officeDocument/2006/relationships/oleObject" Target="../embeddings/oleObject106.bin"/><Relationship Id="rId9" Type="http://schemas.openxmlformats.org/officeDocument/2006/relationships/image" Target="../media/image109.w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wmf"/><Relationship Id="rId7" Type="http://schemas.openxmlformats.org/officeDocument/2006/relationships/image" Target="../media/image112.wmf"/><Relationship Id="rId2" Type="http://schemas.openxmlformats.org/officeDocument/2006/relationships/oleObject" Target="../embeddings/oleObject109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111.bin"/><Relationship Id="rId5" Type="http://schemas.openxmlformats.org/officeDocument/2006/relationships/image" Target="../media/image111.wmf"/><Relationship Id="rId4" Type="http://schemas.openxmlformats.org/officeDocument/2006/relationships/oleObject" Target="../embeddings/oleObject110.bin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5.bin"/><Relationship Id="rId3" Type="http://schemas.openxmlformats.org/officeDocument/2006/relationships/image" Target="../media/image113.wmf"/><Relationship Id="rId7" Type="http://schemas.openxmlformats.org/officeDocument/2006/relationships/image" Target="../media/image115.wmf"/><Relationship Id="rId2" Type="http://schemas.openxmlformats.org/officeDocument/2006/relationships/oleObject" Target="../embeddings/oleObject112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114.bin"/><Relationship Id="rId5" Type="http://schemas.openxmlformats.org/officeDocument/2006/relationships/image" Target="../media/image114.wmf"/><Relationship Id="rId4" Type="http://schemas.openxmlformats.org/officeDocument/2006/relationships/oleObject" Target="../embeddings/oleObject113.bin"/><Relationship Id="rId9" Type="http://schemas.openxmlformats.org/officeDocument/2006/relationships/image" Target="../media/image116.w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9.bin"/><Relationship Id="rId3" Type="http://schemas.openxmlformats.org/officeDocument/2006/relationships/image" Target="../media/image117.wmf"/><Relationship Id="rId7" Type="http://schemas.openxmlformats.org/officeDocument/2006/relationships/image" Target="../media/image119.wmf"/><Relationship Id="rId2" Type="http://schemas.openxmlformats.org/officeDocument/2006/relationships/oleObject" Target="../embeddings/oleObject116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118.bin"/><Relationship Id="rId5" Type="http://schemas.openxmlformats.org/officeDocument/2006/relationships/image" Target="../media/image118.wmf"/><Relationship Id="rId4" Type="http://schemas.openxmlformats.org/officeDocument/2006/relationships/oleObject" Target="../embeddings/oleObject117.bin"/><Relationship Id="rId9" Type="http://schemas.openxmlformats.org/officeDocument/2006/relationships/image" Target="../media/image120.w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image" Target="../media/image2.wmf"/><Relationship Id="rId7" Type="http://schemas.openxmlformats.org/officeDocument/2006/relationships/image" Target="../media/image4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5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image" Target="../media/image6.wmf"/><Relationship Id="rId7" Type="http://schemas.openxmlformats.org/officeDocument/2006/relationships/image" Target="../media/image8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7.wmf"/><Relationship Id="rId4" Type="http://schemas.openxmlformats.org/officeDocument/2006/relationships/oleObject" Target="../embeddings/oleObject6.bin"/><Relationship Id="rId9" Type="http://schemas.openxmlformats.org/officeDocument/2006/relationships/image" Target="../media/image9.w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3" Type="http://schemas.openxmlformats.org/officeDocument/2006/relationships/image" Target="../media/image10.wmf"/><Relationship Id="rId7" Type="http://schemas.openxmlformats.org/officeDocument/2006/relationships/image" Target="../media/image12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0.bin"/><Relationship Id="rId9" Type="http://schemas.openxmlformats.org/officeDocument/2006/relationships/image" Target="../media/image13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3D70-1D4E-6058-0B68-CBEA029BD4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18229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Report on Electrical </a:t>
            </a:r>
            <a:r>
              <a:rPr lang="en-US" dirty="0" err="1"/>
              <a:t>Characterisation</a:t>
            </a:r>
            <a:r>
              <a:rPr lang="en-US" dirty="0"/>
              <a:t> of thin film transistors based on TMTES-PS organic semiconductor as prospective X-ray detectors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F5342-B5AB-830F-1947-399644A6E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43438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The transistors were fabricated by the University of Barcelona. The electrical characterization was performed by Mikhail Bandurist in collaboration with Professor Laura </a:t>
            </a:r>
            <a:r>
              <a:rPr lang="en-US" dirty="0" err="1"/>
              <a:t>Basiricò</a:t>
            </a:r>
            <a:r>
              <a:rPr lang="en-US" dirty="0"/>
              <a:t> and Ilaria Fratelli at the University of Bologna.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2601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F0B20B5-4CA3-CDE5-AFA6-985A95DFB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Sample6_device00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B777DE-84CE-6874-49BB-D44D837EBC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784C462-362A-8068-6EF2-D546FFFF85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F0FCF85-12CE-F783-9816-3063BFB1DA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8438813"/>
              </p:ext>
            </p:extLst>
          </p:nvPr>
        </p:nvGraphicFramePr>
        <p:xfrm>
          <a:off x="-127586" y="27622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7586" y="27622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5593DD7-84CA-1687-475B-D058D374D4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7966258"/>
              </p:ext>
            </p:extLst>
          </p:nvPr>
        </p:nvGraphicFramePr>
        <p:xfrm>
          <a:off x="3627436" y="27622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27436" y="27622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944EE7C-192E-3B62-07BD-519D935237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4903334"/>
              </p:ext>
            </p:extLst>
          </p:nvPr>
        </p:nvGraphicFramePr>
        <p:xfrm>
          <a:off x="-127586" y="3412375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27586" y="3412375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F98B563-74DD-F375-55E1-63356CA174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5636126"/>
              </p:ext>
            </p:extLst>
          </p:nvPr>
        </p:nvGraphicFramePr>
        <p:xfrm>
          <a:off x="3627436" y="3412375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7436" y="3412375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8625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32763-8AF6-474A-6A40-763FF6802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Sample6_device01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1D0FE1C-5478-9CA5-EAE9-361A043127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5CA6114-62F4-2BAE-0200-425693BB44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B6FC5BE-4FDE-6DD6-C549-B2BAB4E937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5933701"/>
              </p:ext>
            </p:extLst>
          </p:nvPr>
        </p:nvGraphicFramePr>
        <p:xfrm>
          <a:off x="-156581" y="29702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56581" y="29702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C0F810-5E42-2709-0CE5-158300B3BB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0031617"/>
              </p:ext>
            </p:extLst>
          </p:nvPr>
        </p:nvGraphicFramePr>
        <p:xfrm>
          <a:off x="3636644" y="297021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36644" y="297021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7C2D359-40F2-CB44-02CB-156362A6E5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8503324"/>
              </p:ext>
            </p:extLst>
          </p:nvPr>
        </p:nvGraphicFramePr>
        <p:xfrm>
          <a:off x="-15658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5658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460480-3719-C6E1-1968-D67955538B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1659002"/>
              </p:ext>
            </p:extLst>
          </p:nvPr>
        </p:nvGraphicFramePr>
        <p:xfrm>
          <a:off x="363664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3664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8421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77185-3E47-CC7A-00B3-564E8DF32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BBA0FFC-6CDE-1C1B-FF65-F8AD1CA908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46BC764-031A-DB6C-E14C-CD7E6BB68D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FC3C3C2-FDC5-F6C6-1199-C62174AF07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8350779"/>
              </p:ext>
            </p:extLst>
          </p:nvPr>
        </p:nvGraphicFramePr>
        <p:xfrm>
          <a:off x="-111443" y="308812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1443" y="308812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4215117-299A-7F58-4F1E-DBF3CB025B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4859585"/>
              </p:ext>
            </p:extLst>
          </p:nvPr>
        </p:nvGraphicFramePr>
        <p:xfrm>
          <a:off x="3647756" y="308812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7756" y="308812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DA81B4B-7028-AEC8-958E-CA7CDE93ED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553663"/>
              </p:ext>
            </p:extLst>
          </p:nvPr>
        </p:nvGraphicFramePr>
        <p:xfrm>
          <a:off x="-11144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1144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58261F3-D03A-3294-EE29-4E6FD7EB50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7190561"/>
              </p:ext>
            </p:extLst>
          </p:nvPr>
        </p:nvGraphicFramePr>
        <p:xfrm>
          <a:off x="364775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4775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9847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18C9B-7298-4F4A-F555-3EB9D85FE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9F110A-40B0-21E9-2B51-88C176A2C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3084C11-77BA-B30E-8077-BEE87541DB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1BA5746-741C-D290-63F8-42E556EEBC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5694204"/>
              </p:ext>
            </p:extLst>
          </p:nvPr>
        </p:nvGraphicFramePr>
        <p:xfrm>
          <a:off x="-98849" y="288492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98849" y="288492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B3D7C2F-0D34-E60C-AD89-AE2387A2CE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1955508"/>
              </p:ext>
            </p:extLst>
          </p:nvPr>
        </p:nvGraphicFramePr>
        <p:xfrm>
          <a:off x="3647757" y="288492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7757" y="288492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BC12DE-4A13-F95A-693F-57D73A7020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3845325"/>
              </p:ext>
            </p:extLst>
          </p:nvPr>
        </p:nvGraphicFramePr>
        <p:xfrm>
          <a:off x="3647757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47757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430D9BF-8028-52F0-7884-CFE3359B25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5808108"/>
              </p:ext>
            </p:extLst>
          </p:nvPr>
        </p:nvGraphicFramePr>
        <p:xfrm>
          <a:off x="-127795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127795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5472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65464-1C48-8DF5-91BE-01F3491AF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 9:1 </a:t>
            </a:r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CDCB5-555E-9BA6-156B-3EC165EFD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Sample11_device00</a:t>
            </a:r>
          </a:p>
          <a:p>
            <a:r>
              <a:rPr lang="en-US" dirty="0"/>
              <a:t>Sample11_device01</a:t>
            </a:r>
          </a:p>
          <a:p>
            <a:r>
              <a:rPr lang="en-US" dirty="0"/>
              <a:t>Sample11_device10</a:t>
            </a:r>
          </a:p>
          <a:p>
            <a:r>
              <a:rPr lang="en-US" dirty="0"/>
              <a:t>Sample11_device11</a:t>
            </a:r>
          </a:p>
          <a:p>
            <a:endParaRPr lang="en-US" dirty="0"/>
          </a:p>
          <a:p>
            <a:r>
              <a:rPr lang="en-US" dirty="0"/>
              <a:t>Sample12_device00</a:t>
            </a:r>
          </a:p>
          <a:p>
            <a:r>
              <a:rPr lang="en-US" dirty="0"/>
              <a:t>Sample12_device01</a:t>
            </a:r>
          </a:p>
          <a:p>
            <a:r>
              <a:rPr lang="en-US" dirty="0"/>
              <a:t>Sample12_device10</a:t>
            </a:r>
          </a:p>
          <a:p>
            <a:r>
              <a:rPr lang="en-US" dirty="0"/>
              <a:t>Sample12_device11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0106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51915-090F-63D5-8004-EC62D1CE6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Sample11_device00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156B17C-DACF-04CE-A7B1-E6544ADF9A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70729E6-C667-FBB0-8AEF-256406D18C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C8C1A4-9EA4-E7D9-D2A6-D6CC7A41CA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2653186"/>
              </p:ext>
            </p:extLst>
          </p:nvPr>
        </p:nvGraphicFramePr>
        <p:xfrm>
          <a:off x="-89852" y="27622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89852" y="27622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F40BAB5-8178-59C5-C200-932610D6E8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6121797"/>
              </p:ext>
            </p:extLst>
          </p:nvPr>
        </p:nvGraphicFramePr>
        <p:xfrm>
          <a:off x="3657917" y="27622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57917" y="27622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76BFA4D-A9FC-8E5B-3BAE-2A5276FE92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4390241"/>
              </p:ext>
            </p:extLst>
          </p:nvPr>
        </p:nvGraphicFramePr>
        <p:xfrm>
          <a:off x="-89852" y="3396096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89852" y="3396096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131B98C-0D63-D5CB-1BE0-26CC1D1DC0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7778809"/>
              </p:ext>
            </p:extLst>
          </p:nvPr>
        </p:nvGraphicFramePr>
        <p:xfrm>
          <a:off x="3657917" y="3396096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57917" y="3396096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6348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EAAAE-129B-8983-0904-690A9BF9C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Sample11_device01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522D9C-4CC0-B072-BA43-A4D0B575B7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10D0258-D091-283A-F523-ECFF6BDF1F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01DEE74-DC3B-1880-303C-796A7E139E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712976"/>
              </p:ext>
            </p:extLst>
          </p:nvPr>
        </p:nvGraphicFramePr>
        <p:xfrm>
          <a:off x="-127585" y="2767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7585" y="2767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C75BDC2-DB8E-1BF7-8DE1-F892E6BEDF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0133960"/>
              </p:ext>
            </p:extLst>
          </p:nvPr>
        </p:nvGraphicFramePr>
        <p:xfrm>
          <a:off x="3627495" y="2767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27495" y="2767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D5EEFFB-DCA8-1260-D65F-D026FEDE23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0240750"/>
              </p:ext>
            </p:extLst>
          </p:nvPr>
        </p:nvGraphicFramePr>
        <p:xfrm>
          <a:off x="-12758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2758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08E4BB8-CC42-178B-C726-4BF7336EB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8474109"/>
              </p:ext>
            </p:extLst>
          </p:nvPr>
        </p:nvGraphicFramePr>
        <p:xfrm>
          <a:off x="362749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749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97473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F89D5-E257-CB67-1938-7D09CDD94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A65CDB-D33A-2186-3BCA-6127ED56AC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FFF2822-0FE1-F067-7F8C-CA0DCE5AC4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5575A94-02D2-44AA-AFF8-77A17254FA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1359131"/>
              </p:ext>
            </p:extLst>
          </p:nvPr>
        </p:nvGraphicFramePr>
        <p:xfrm>
          <a:off x="-127585" y="27432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7585" y="27432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228AFE8-14D7-FA68-290A-89009DF99B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5178912"/>
              </p:ext>
            </p:extLst>
          </p:nvPr>
        </p:nvGraphicFramePr>
        <p:xfrm>
          <a:off x="3637596" y="299133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37596" y="299133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BB53E2C-A792-A2B6-DC89-05FE74248C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1110368"/>
              </p:ext>
            </p:extLst>
          </p:nvPr>
        </p:nvGraphicFramePr>
        <p:xfrm>
          <a:off x="-12758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2758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5E49F90-3A07-C952-DF99-930D72445F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60557"/>
              </p:ext>
            </p:extLst>
          </p:nvPr>
        </p:nvGraphicFramePr>
        <p:xfrm>
          <a:off x="363759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3759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92390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8EE48-4B87-3771-4CEB-601AAD10A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E1FBF2-788C-79A7-F154-B8C1B1E184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9CDA1E-FD86-63AD-6096-FC8EADD04A8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6E431DE-5ECD-08D3-6ABD-EA8C039681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6604052"/>
              </p:ext>
            </p:extLst>
          </p:nvPr>
        </p:nvGraphicFramePr>
        <p:xfrm>
          <a:off x="-139490" y="28234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39490" y="28234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8872D13-DA39-E64E-40D1-AF113D75C6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4857700"/>
              </p:ext>
            </p:extLst>
          </p:nvPr>
        </p:nvGraphicFramePr>
        <p:xfrm>
          <a:off x="3596957" y="28234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96957" y="28234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6DDAD2A-715D-B74A-B06E-8F7CE26D4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0502308"/>
              </p:ext>
            </p:extLst>
          </p:nvPr>
        </p:nvGraphicFramePr>
        <p:xfrm>
          <a:off x="-111498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11498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50EBAEA-3B15-8301-1B36-3C51A1E068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9602962"/>
              </p:ext>
            </p:extLst>
          </p:nvPr>
        </p:nvGraphicFramePr>
        <p:xfrm>
          <a:off x="3596957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596957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76320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D61F0-93AD-740F-ED8E-3A0F90DEA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Sample12_device00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41F290D-4B51-FE05-9835-4509DDDB78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0A8AFD-559E-B3FA-725E-2F52E7F456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7CE84E7-0701-0F3E-EA68-1AF8FE79EA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5569956"/>
              </p:ext>
            </p:extLst>
          </p:nvPr>
        </p:nvGraphicFramePr>
        <p:xfrm>
          <a:off x="-98850" y="35750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98850" y="35750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B188036-5F71-4E0E-F35A-3C213356EA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6503354"/>
              </p:ext>
            </p:extLst>
          </p:nvPr>
        </p:nvGraphicFramePr>
        <p:xfrm>
          <a:off x="3636644" y="35750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36644" y="35750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59477B2-9585-9C2D-9A9A-ACC76F7751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7369145"/>
              </p:ext>
            </p:extLst>
          </p:nvPr>
        </p:nvGraphicFramePr>
        <p:xfrm>
          <a:off x="-98850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98850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19692D9-9A07-9AFF-D564-5815615588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4293115"/>
              </p:ext>
            </p:extLst>
          </p:nvPr>
        </p:nvGraphicFramePr>
        <p:xfrm>
          <a:off x="3636644" y="3430181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36644" y="3430181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0304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0252CB28-72D1-3A6A-8A1C-F9E991DCF4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4476" y="929437"/>
                <a:ext cx="5633698" cy="5699963"/>
              </a:xfrm>
            </p:spPr>
            <p:txBody>
              <a:bodyPr>
                <a:noAutofit/>
              </a:bodyPr>
              <a:lstStyle/>
              <a:p>
                <a:pPr>
                  <a:buClr>
                    <a:srgbClr val="00B0F0"/>
                  </a:buClr>
                  <a:buSzPct val="104000"/>
                  <a:buFont typeface="Calibri" panose="020F0502020204030204" pitchFamily="34" charset="0"/>
                  <a:buChar char="•"/>
                </a:pPr>
                <a:r>
                  <a:rPr lang="it-IT" dirty="0"/>
                  <a:t>Batch made up of 4 </a:t>
                </a:r>
                <a:r>
                  <a:rPr lang="it-IT" dirty="0" err="1"/>
                  <a:t>different</a:t>
                </a:r>
                <a:r>
                  <a:rPr lang="it-IT" dirty="0"/>
                  <a:t> </a:t>
                </a:r>
                <a:r>
                  <a:rPr lang="it-IT" dirty="0" err="1"/>
                  <a:t>material</a:t>
                </a:r>
                <a:r>
                  <a:rPr lang="it-IT" dirty="0"/>
                  <a:t> </a:t>
                </a:r>
                <a:r>
                  <a:rPr lang="it-IT" dirty="0" err="1"/>
                  <a:t>compositions</a:t>
                </a:r>
                <a:endParaRPr lang="it-IT" dirty="0"/>
              </a:p>
              <a:p>
                <a:pPr>
                  <a:buClr>
                    <a:srgbClr val="00B0F0"/>
                  </a:buClr>
                  <a:buSzPct val="104000"/>
                  <a:buFont typeface="Calibri" panose="020F0502020204030204" pitchFamily="34" charset="0"/>
                  <a:buChar char="•"/>
                </a:pPr>
                <a:r>
                  <a:rPr lang="it-IT" dirty="0" err="1"/>
                  <a:t>Every</a:t>
                </a:r>
                <a:r>
                  <a:rPr lang="it-IT" dirty="0"/>
                  <a:t> </a:t>
                </a:r>
                <a:r>
                  <a:rPr lang="it-IT" dirty="0" err="1"/>
                  <a:t>composition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used</a:t>
                </a:r>
                <a:r>
                  <a:rPr lang="it-IT" dirty="0"/>
                  <a:t> in 2 </a:t>
                </a:r>
                <a:r>
                  <a:rPr lang="it-IT" b="1" dirty="0" err="1">
                    <a:solidFill>
                      <a:srgbClr val="00B0F0"/>
                    </a:solidFill>
                  </a:rPr>
                  <a:t>substrates</a:t>
                </a:r>
                <a:r>
                  <a:rPr lang="it-IT" dirty="0"/>
                  <a:t>, </a:t>
                </a:r>
                <a:r>
                  <a:rPr lang="it-IT" dirty="0" err="1"/>
                  <a:t>each</a:t>
                </a:r>
                <a:r>
                  <a:rPr lang="it-IT" dirty="0"/>
                  <a:t> one with 4 OFET with common gate</a:t>
                </a:r>
              </a:p>
              <a:p>
                <a:pPr>
                  <a:buClr>
                    <a:srgbClr val="00B0F0"/>
                  </a:buClr>
                  <a:buSzPct val="104000"/>
                  <a:buFont typeface="Calibri" panose="020F0502020204030204" pitchFamily="34" charset="0"/>
                  <a:buChar char="•"/>
                </a:pPr>
                <a:r>
                  <a:rPr lang="it-IT" dirty="0"/>
                  <a:t>32 </a:t>
                </a:r>
                <a:r>
                  <a:rPr lang="it-IT" u="sng" dirty="0" err="1"/>
                  <a:t>transistors</a:t>
                </a:r>
                <a:r>
                  <a:rPr lang="it-IT" dirty="0"/>
                  <a:t> in </a:t>
                </a:r>
                <a:r>
                  <a:rPr lang="it-IT" dirty="0" err="1"/>
                  <a:t>total</a:t>
                </a:r>
                <a:r>
                  <a:rPr lang="it-IT" dirty="0"/>
                  <a:t>, 8 for </a:t>
                </a:r>
                <a:r>
                  <a:rPr lang="it-IT" dirty="0" err="1"/>
                  <a:t>every</a:t>
                </a:r>
                <a:r>
                  <a:rPr lang="it-IT" dirty="0"/>
                  <a:t> </a:t>
                </a:r>
                <a:r>
                  <a:rPr lang="it-IT" dirty="0" err="1"/>
                  <a:t>composition</a:t>
                </a:r>
                <a:endParaRPr lang="it-IT" dirty="0"/>
              </a:p>
              <a:p>
                <a:pPr>
                  <a:buClr>
                    <a:srgbClr val="00B0F0"/>
                  </a:buClr>
                  <a:buSzPct val="104000"/>
                  <a:buFont typeface="Calibri" panose="020F0502020204030204" pitchFamily="34" charset="0"/>
                  <a:buChar char="•"/>
                </a:pPr>
                <a:r>
                  <a:rPr lang="it-IT" dirty="0"/>
                  <a:t>TMTES:PS </a:t>
                </a:r>
                <a:r>
                  <a:rPr lang="it-IT" dirty="0" err="1"/>
                  <a:t>as</a:t>
                </a:r>
                <a:r>
                  <a:rPr lang="it-IT" dirty="0"/>
                  <a:t> </a:t>
                </a:r>
                <a:r>
                  <a:rPr lang="it-IT" dirty="0" err="1"/>
                  <a:t>active</a:t>
                </a:r>
                <a:r>
                  <a:rPr lang="it-IT" dirty="0"/>
                  <a:t> </a:t>
                </a:r>
                <a:r>
                  <a:rPr lang="it-IT" dirty="0" err="1"/>
                  <a:t>material</a:t>
                </a:r>
                <a:r>
                  <a:rPr lang="it-IT" dirty="0"/>
                  <a:t>, with </a:t>
                </a:r>
                <a:r>
                  <a:rPr lang="it-IT" dirty="0" err="1"/>
                  <a:t>fixed</a:t>
                </a:r>
                <a:r>
                  <a:rPr lang="it-IT" dirty="0"/>
                  <a:t> 2:1 ratio</a:t>
                </a:r>
              </a:p>
              <a:p>
                <a:pPr>
                  <a:buClr>
                    <a:srgbClr val="00B0F0"/>
                  </a:buClr>
                  <a:buSzPct val="104000"/>
                  <a:buFont typeface="Calibri" panose="020F0502020204030204" pitchFamily="34" charset="0"/>
                  <a:buChar char="•"/>
                </a:pPr>
                <a:r>
                  <a:rPr lang="it-IT" dirty="0"/>
                  <a:t>Channel features: L=25µm, W=2500µm, C=17.3·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−9</m:t>
                        </m:r>
                      </m:sup>
                    </m:sSup>
                  </m:oMath>
                </a14:m>
                <a:r>
                  <a:rPr lang="it-IT" dirty="0"/>
                  <a:t>F/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𝑐𝑚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it-IT" b="0" i="1" smtClean="0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endParaRPr lang="it-IT" b="0" i="1" dirty="0">
                  <a:latin typeface="Cambria Math" panose="02040503050406030204" pitchFamily="18" charset="0"/>
                </a:endParaRPr>
              </a:p>
              <a:p>
                <a:pPr>
                  <a:buClr>
                    <a:srgbClr val="00B0F0"/>
                  </a:buClr>
                  <a:buSzPct val="104000"/>
                  <a:buFont typeface="Calibri" panose="020F050202020403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𝑝𝑖𝑥𝑒𝑙</m:t>
                        </m:r>
                      </m:sub>
                    </m:sSub>
                    <m:r>
                      <a:rPr lang="it-IT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4.25·10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−3</m:t>
                        </m:r>
                      </m:sup>
                    </m:sSup>
                    <m:sSup>
                      <m:sSupPr>
                        <m:ctrlPr>
                          <a:rPr lang="it-IT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𝑐𝑚</m:t>
                        </m:r>
                      </m:e>
                      <m:sup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0252CB28-72D1-3A6A-8A1C-F9E991DCF4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4476" y="929437"/>
                <a:ext cx="5633698" cy="5699963"/>
              </a:xfrm>
              <a:blipFill>
                <a:blip r:embed="rId2"/>
                <a:stretch>
                  <a:fillRect l="-2489" t="-224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magine 6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51FD85B9-0AD7-2D4E-CA0F-0952D3DE64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54" t="16000" r="62433" b="39197"/>
          <a:stretch/>
        </p:blipFill>
        <p:spPr>
          <a:xfrm>
            <a:off x="1554795" y="1521046"/>
            <a:ext cx="2984887" cy="3815908"/>
          </a:xfrm>
          <a:prstGeom prst="rect">
            <a:avLst/>
          </a:prstGeom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0A2C2566-4F86-1402-773F-B6C8F8679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7916" y="74313"/>
            <a:ext cx="6913120" cy="1083724"/>
          </a:xfrm>
        </p:spPr>
        <p:txBody>
          <a:bodyPr>
            <a:normAutofit/>
          </a:bodyPr>
          <a:lstStyle/>
          <a:p>
            <a:pPr algn="ctr"/>
            <a:r>
              <a:rPr lang="it-IT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 features</a:t>
            </a:r>
          </a:p>
        </p:txBody>
      </p:sp>
    </p:spTree>
    <p:extLst>
      <p:ext uri="{BB962C8B-B14F-4D97-AF65-F5344CB8AC3E}">
        <p14:creationId xmlns:p14="http://schemas.microsoft.com/office/powerpoint/2010/main" val="7324568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B3FD0-B62B-8EDC-29D6-9F56D4832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Sample12_device01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A54CE9-BFDC-7098-7D06-0B8B2E435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C3FB00F-C0FC-F735-4256-FB795090DF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2056668-47C3-7261-FB4E-9F82037E7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3505369"/>
              </p:ext>
            </p:extLst>
          </p:nvPr>
        </p:nvGraphicFramePr>
        <p:xfrm>
          <a:off x="-98850" y="31178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98850" y="31178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DF54A28-062B-6FEE-910F-857E623B7C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6702608"/>
              </p:ext>
            </p:extLst>
          </p:nvPr>
        </p:nvGraphicFramePr>
        <p:xfrm>
          <a:off x="3647440" y="31178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7440" y="31178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51DBEE6-0A40-F041-D27C-E0A530E493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6704271"/>
              </p:ext>
            </p:extLst>
          </p:nvPr>
        </p:nvGraphicFramePr>
        <p:xfrm>
          <a:off x="-98850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98850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4261B15-0589-0EEA-B0B6-C877DA6C1C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2498466"/>
              </p:ext>
            </p:extLst>
          </p:nvPr>
        </p:nvGraphicFramePr>
        <p:xfrm>
          <a:off x="3647440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47440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74202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E5240-EA62-0C63-69EE-5B45A638F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8291934-C506-43FB-C032-BC7297ED18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0FF9AF3-BBD0-466E-6C5B-B7443F7F34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0671E43-CF22-B400-94A5-B678248BC1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0922701"/>
              </p:ext>
            </p:extLst>
          </p:nvPr>
        </p:nvGraphicFramePr>
        <p:xfrm>
          <a:off x="-98849" y="30722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98849" y="30722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A76F346-564A-2F9E-DD16-9E889D7885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1948076"/>
              </p:ext>
            </p:extLst>
          </p:nvPr>
        </p:nvGraphicFramePr>
        <p:xfrm>
          <a:off x="3627437" y="30722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27437" y="30722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C865388-118E-E567-F186-FE45D31529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9937046"/>
              </p:ext>
            </p:extLst>
          </p:nvPr>
        </p:nvGraphicFramePr>
        <p:xfrm>
          <a:off x="-98849" y="341250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98849" y="341250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3270782-C75C-08E0-C53B-60D5E311D2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4424838"/>
              </p:ext>
            </p:extLst>
          </p:nvPr>
        </p:nvGraphicFramePr>
        <p:xfrm>
          <a:off x="3627437" y="341250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7437" y="341250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61426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1DA1-C350-522F-A613-78151BF5F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D44566-481A-1C46-329A-2B5DE94434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B3B2385-7A86-633B-C6D8-55D9AB938C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69EAA4B-BE15-E1C4-BDF0-A39C96C369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8958180"/>
              </p:ext>
            </p:extLst>
          </p:nvPr>
        </p:nvGraphicFramePr>
        <p:xfrm>
          <a:off x="-162402" y="291667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62402" y="291667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A4CEF22-C1AD-AE62-84FE-015A88ED9C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483865"/>
              </p:ext>
            </p:extLst>
          </p:nvPr>
        </p:nvGraphicFramePr>
        <p:xfrm>
          <a:off x="3616324" y="291667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6324" y="291667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CB548FC-6408-92E4-ABF5-518CF72199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9475055"/>
              </p:ext>
            </p:extLst>
          </p:nvPr>
        </p:nvGraphicFramePr>
        <p:xfrm>
          <a:off x="-162402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62402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FD79700-917E-471C-3EAF-D5F5585B4F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945710"/>
              </p:ext>
            </p:extLst>
          </p:nvPr>
        </p:nvGraphicFramePr>
        <p:xfrm>
          <a:off x="361632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632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21843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2762FE-8D5E-3E17-CBAE-5CCCCECA0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 19:1</a:t>
            </a:r>
            <a:endParaRPr lang="ru-RU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D9FE88-3499-0F9D-0819-517857FB0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Sample17_device00</a:t>
            </a:r>
          </a:p>
          <a:p>
            <a:r>
              <a:rPr lang="en-US" dirty="0"/>
              <a:t>Sample17_device01</a:t>
            </a:r>
          </a:p>
          <a:p>
            <a:r>
              <a:rPr lang="en-US" dirty="0"/>
              <a:t>Sample17_device10</a:t>
            </a:r>
          </a:p>
          <a:p>
            <a:r>
              <a:rPr lang="en-US" dirty="0"/>
              <a:t>Sample17_device11</a:t>
            </a:r>
          </a:p>
          <a:p>
            <a:endParaRPr lang="en-US" dirty="0"/>
          </a:p>
          <a:p>
            <a:r>
              <a:rPr lang="en-US" dirty="0"/>
              <a:t>Sample18_device00</a:t>
            </a:r>
          </a:p>
          <a:p>
            <a:r>
              <a:rPr lang="en-US" dirty="0"/>
              <a:t>Sample18_device01</a:t>
            </a:r>
          </a:p>
          <a:p>
            <a:r>
              <a:rPr lang="en-US" dirty="0"/>
              <a:t>Sample18_device10</a:t>
            </a:r>
          </a:p>
          <a:p>
            <a:r>
              <a:rPr lang="en-US" dirty="0"/>
              <a:t>Sample18_device11 (no data)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8121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46B42-353A-43BD-403D-D04F7676C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Sample17_device00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EFA57D-6A0F-4AE4-9518-CE5DADED1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E3C757-FFBD-F5A6-5723-6784752917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B27A0A2-9F5F-76EB-1E36-9C7286D8FD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4581494"/>
              </p:ext>
            </p:extLst>
          </p:nvPr>
        </p:nvGraphicFramePr>
        <p:xfrm>
          <a:off x="-98850" y="30718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98850" y="30718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5C1A05-246F-99CE-90B3-686E7294D2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9387812"/>
              </p:ext>
            </p:extLst>
          </p:nvPr>
        </p:nvGraphicFramePr>
        <p:xfrm>
          <a:off x="3627436" y="30718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27436" y="30718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7A0E16A-8A4E-E372-C6C7-8BA2D1B5FD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5349487"/>
              </p:ext>
            </p:extLst>
          </p:nvPr>
        </p:nvGraphicFramePr>
        <p:xfrm>
          <a:off x="-98850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98850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C5EAD23-6C70-A2D6-6700-D4BA755125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7524174"/>
              </p:ext>
            </p:extLst>
          </p:nvPr>
        </p:nvGraphicFramePr>
        <p:xfrm>
          <a:off x="362743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743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2263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604E7-3CB3-C19B-22AB-71E988B56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Sample17_device01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3AF2DF-727E-6310-5AA2-672EDDEA73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5AB14E2-5C5A-75F6-4FD5-AD099BE07B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CAE2C9B-B13F-9E96-3156-B251FC46D4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697615"/>
              </p:ext>
            </p:extLst>
          </p:nvPr>
        </p:nvGraphicFramePr>
        <p:xfrm>
          <a:off x="-115862" y="306561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5862" y="306561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12E0AA6-451A-509E-466F-DC2556D1CA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8886397"/>
              </p:ext>
            </p:extLst>
          </p:nvPr>
        </p:nvGraphicFramePr>
        <p:xfrm>
          <a:off x="3642384" y="306561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2384" y="306561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6322511-4743-4963-BBA3-1D70DAB736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91561"/>
              </p:ext>
            </p:extLst>
          </p:nvPr>
        </p:nvGraphicFramePr>
        <p:xfrm>
          <a:off x="-115862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15862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5C6C112-FDB6-B87E-42E5-0A14EA7D64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5335732"/>
              </p:ext>
            </p:extLst>
          </p:nvPr>
        </p:nvGraphicFramePr>
        <p:xfrm>
          <a:off x="3526522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526522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75142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8BB66-54F0-324C-F86A-AAB6EF9FF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Sample17_device10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D1BDC1D-E3AB-D68D-23DF-86A05BE20F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EAD7D51-753A-4B89-B9E8-DD5AF5820E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1084366-6419-5040-9775-C5E52B4279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4365160"/>
              </p:ext>
            </p:extLst>
          </p:nvPr>
        </p:nvGraphicFramePr>
        <p:xfrm>
          <a:off x="-127585" y="28266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7585" y="28266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C90E7A7-A6A1-41DF-565F-69470FE21F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3377629"/>
              </p:ext>
            </p:extLst>
          </p:nvPr>
        </p:nvGraphicFramePr>
        <p:xfrm>
          <a:off x="3627436" y="27672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27436" y="27672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7BB881-EFBD-9C7E-ABFA-8D697924ED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0111472"/>
              </p:ext>
            </p:extLst>
          </p:nvPr>
        </p:nvGraphicFramePr>
        <p:xfrm>
          <a:off x="-156321" y="3398432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56321" y="3398432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D8352EC-8A69-72D7-DAF5-D40688D702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960083"/>
              </p:ext>
            </p:extLst>
          </p:nvPr>
        </p:nvGraphicFramePr>
        <p:xfrm>
          <a:off x="3627436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7436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22622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C809-A722-6926-C899-9998C6A80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Sample17_device11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7ECA4A2-6E75-16E3-A0DA-CC565F5E39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98751E2-8B14-FC30-D4EE-8B688C3ABF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072DBF0-3CB8-3F0C-6B59-9199FDE1FD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295921"/>
              </p:ext>
            </p:extLst>
          </p:nvPr>
        </p:nvGraphicFramePr>
        <p:xfrm>
          <a:off x="-118533" y="28202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8533" y="28202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639671D-7DF0-7B85-6BBD-4C4D5080B6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6764265"/>
              </p:ext>
            </p:extLst>
          </p:nvPr>
        </p:nvGraphicFramePr>
        <p:xfrm>
          <a:off x="3637597" y="28202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37597" y="28202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A0A9670-667C-5A96-045C-D3BE606DD5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1832645"/>
              </p:ext>
            </p:extLst>
          </p:nvPr>
        </p:nvGraphicFramePr>
        <p:xfrm>
          <a:off x="-118533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18533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D9E031A-5629-88A6-31A8-E2D78D7BFB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9119222"/>
              </p:ext>
            </p:extLst>
          </p:nvPr>
        </p:nvGraphicFramePr>
        <p:xfrm>
          <a:off x="3637597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37597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314085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18B75-5C4D-140B-5C55-D4AAF8683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Sample18_device00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5597B1B-90DD-979F-A729-8D8861EACE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33AFE7D-D3B7-CFC6-D739-3B48897CB9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8CC175F-1B02-A743-0322-94D8344B27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9163807"/>
              </p:ext>
            </p:extLst>
          </p:nvPr>
        </p:nvGraphicFramePr>
        <p:xfrm>
          <a:off x="-120703" y="23154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0703" y="23154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BD166F0-46EB-21C4-119F-F593C90C5B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9296852"/>
              </p:ext>
            </p:extLst>
          </p:nvPr>
        </p:nvGraphicFramePr>
        <p:xfrm>
          <a:off x="3647757" y="23154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7757" y="23154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9FF0CCE-AC93-3F81-BBEA-A937D4848B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5095458"/>
              </p:ext>
            </p:extLst>
          </p:nvPr>
        </p:nvGraphicFramePr>
        <p:xfrm>
          <a:off x="-12070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2070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27FE530-BD3E-FF47-377D-891077A242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505665"/>
              </p:ext>
            </p:extLst>
          </p:nvPr>
        </p:nvGraphicFramePr>
        <p:xfrm>
          <a:off x="364775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4775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30643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33D07-9E39-FCB0-702E-388EF825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Sample18_device01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9B0615B-26CF-EC46-26FC-741D99F78A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48C64E0-7602-F672-26F3-42E574C27E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E0715F7-A915-0D26-3F45-F6DD5636EA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2348037"/>
              </p:ext>
            </p:extLst>
          </p:nvPr>
        </p:nvGraphicFramePr>
        <p:xfrm>
          <a:off x="-181187" y="25694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81187" y="25694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8A8DFA1-2DB2-438D-C705-2D8A022392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1287511"/>
              </p:ext>
            </p:extLst>
          </p:nvPr>
        </p:nvGraphicFramePr>
        <p:xfrm>
          <a:off x="3647757" y="25694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7757" y="25694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6F8B471-60D0-F424-E21C-F75ACB0044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0306759"/>
              </p:ext>
            </p:extLst>
          </p:nvPr>
        </p:nvGraphicFramePr>
        <p:xfrm>
          <a:off x="-18118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8118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91EECDF-2D21-1DE0-C777-472AD5C29A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7886954"/>
              </p:ext>
            </p:extLst>
          </p:nvPr>
        </p:nvGraphicFramePr>
        <p:xfrm>
          <a:off x="364775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4775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0360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CFAA86-C90B-44A9-E22E-443D59BF1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b="1" dirty="0"/>
              <a:t>Sample structure</a:t>
            </a:r>
            <a:endParaRPr lang="ru-RU" b="1" dirty="0"/>
          </a:p>
        </p:txBody>
      </p:sp>
      <p:pic>
        <p:nvPicPr>
          <p:cNvPr id="4" name="Immagine 6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1DA92CF1-EEC4-3636-EC32-35D4BCDD10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54" t="16000" r="62433" b="39197"/>
          <a:stretch/>
        </p:blipFill>
        <p:spPr>
          <a:xfrm>
            <a:off x="1554795" y="1521046"/>
            <a:ext cx="2984887" cy="38159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EADF24-8345-8D76-1357-3E0435513A8B}"/>
              </a:ext>
            </a:extLst>
          </p:cNvPr>
          <p:cNvSpPr txBox="1"/>
          <p:nvPr/>
        </p:nvSpPr>
        <p:spPr>
          <a:xfrm>
            <a:off x="6096000" y="567266"/>
            <a:ext cx="507153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batch consists of thin film transistors with Au electrodes, SiO2 insulator layer and the active channel as the blended mixture of TMTES and 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batch includes 4 sets with different TMTES:PS ratio: (17:3), (9:1), (19:1) and (39:1).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set includes 2 samples (substrates), each one with 4 devices (transistors) with common gate.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32 devices in total, 8 for each TMTES:PS ratio.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0220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2E22D-9DB6-E137-128F-FC03631A5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Sample18_device10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2E13E78-9EC2-90A3-A53B-A7BC536D15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A3E321-7360-689B-9F11-6A4583FC136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BAA20F4-EC07-1BBF-36F6-BE5F0145E9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1289124"/>
              </p:ext>
            </p:extLst>
          </p:nvPr>
        </p:nvGraphicFramePr>
        <p:xfrm>
          <a:off x="-144886" y="27218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44886" y="27218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26F8699-7AEC-D6CE-85F6-11D107BC84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9699884"/>
              </p:ext>
            </p:extLst>
          </p:nvPr>
        </p:nvGraphicFramePr>
        <p:xfrm>
          <a:off x="3627119" y="27218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27119" y="27218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0E07AE3-491B-3669-2432-BEA913BF8CF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3455231"/>
              </p:ext>
            </p:extLst>
          </p:nvPr>
        </p:nvGraphicFramePr>
        <p:xfrm>
          <a:off x="-14488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4488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2C3EB11-F49C-81B1-296E-5757F6523E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8499271"/>
              </p:ext>
            </p:extLst>
          </p:nvPr>
        </p:nvGraphicFramePr>
        <p:xfrm>
          <a:off x="3627119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7119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11113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D62C5-0512-61C1-6E6A-DAEE69C01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 39:1 </a:t>
            </a:r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01E345-FADA-AF8C-98A7-19BC80D8A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Sample23_device00</a:t>
            </a:r>
          </a:p>
          <a:p>
            <a:r>
              <a:rPr lang="en-US" dirty="0"/>
              <a:t>Sample23_device01</a:t>
            </a:r>
          </a:p>
          <a:p>
            <a:r>
              <a:rPr lang="en-US" dirty="0"/>
              <a:t>Sample23_device10</a:t>
            </a:r>
          </a:p>
          <a:p>
            <a:r>
              <a:rPr lang="en-US" dirty="0"/>
              <a:t>Sample23_device11</a:t>
            </a:r>
          </a:p>
          <a:p>
            <a:endParaRPr lang="en-US" dirty="0"/>
          </a:p>
          <a:p>
            <a:r>
              <a:rPr lang="en-US" dirty="0"/>
              <a:t>Sample24_device00</a:t>
            </a:r>
          </a:p>
          <a:p>
            <a:r>
              <a:rPr lang="en-US" dirty="0"/>
              <a:t>Sample24_device01</a:t>
            </a:r>
          </a:p>
          <a:p>
            <a:r>
              <a:rPr lang="en-US" dirty="0"/>
              <a:t>Sample24_device10</a:t>
            </a:r>
          </a:p>
          <a:p>
            <a:r>
              <a:rPr lang="en-US" dirty="0"/>
              <a:t>Sample624_device11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21448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FE046-A18B-E0CE-193C-8AD98FFC3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Sample23_device00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D9EA7A-F960-1AEB-EB59-5001E08F4B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39D5011-9DAF-464D-36ED-83A2703CA4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D7CE738-E598-6CE5-3F66-BAC4395E9D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5208140"/>
              </p:ext>
            </p:extLst>
          </p:nvPr>
        </p:nvGraphicFramePr>
        <p:xfrm>
          <a:off x="-164677" y="30718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64677" y="30718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89B8724-4505-DB91-2A8C-2BBB588D29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5711428"/>
              </p:ext>
            </p:extLst>
          </p:nvPr>
        </p:nvGraphicFramePr>
        <p:xfrm>
          <a:off x="3627437" y="30718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27437" y="30718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FEB2B9D-C29D-4A7A-DFD6-A2F1F10D2F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623019"/>
              </p:ext>
            </p:extLst>
          </p:nvPr>
        </p:nvGraphicFramePr>
        <p:xfrm>
          <a:off x="-16467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6467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75EED78-80FD-673F-837B-FAE414E938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6705967"/>
              </p:ext>
            </p:extLst>
          </p:nvPr>
        </p:nvGraphicFramePr>
        <p:xfrm>
          <a:off x="362743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743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2585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DEB99-B82D-514F-E954-92BAEC508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Sample23_device01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B19A158-0ECF-6DE3-3FD2-E60625573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B31100C-1458-5129-7FE2-573EE26E22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7C6DDA3-0F9F-FAF0-4D34-AB37ACC3DB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208556"/>
              </p:ext>
            </p:extLst>
          </p:nvPr>
        </p:nvGraphicFramePr>
        <p:xfrm>
          <a:off x="-128693" y="30722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8693" y="30722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C2EEE75-003C-E2D9-D9F4-CB73BCD67C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4928495"/>
              </p:ext>
            </p:extLst>
          </p:nvPr>
        </p:nvGraphicFramePr>
        <p:xfrm>
          <a:off x="3648393" y="30722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8393" y="30722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2D1F1FA-D14F-B532-C195-4AA02BA541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5464276"/>
              </p:ext>
            </p:extLst>
          </p:nvPr>
        </p:nvGraphicFramePr>
        <p:xfrm>
          <a:off x="-12869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2869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9852327-78F9-E99F-E847-F252D4D510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8647613"/>
              </p:ext>
            </p:extLst>
          </p:nvPr>
        </p:nvGraphicFramePr>
        <p:xfrm>
          <a:off x="364839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4839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83815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AA6B4-F907-E4A9-4129-11492FC93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Sample23_device10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2159C97-ADFC-D37A-89FA-8F1F7F63FB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9328B6D-F861-75A0-701C-04CB04329D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B6EBC6A-3DCF-D632-6FBE-935A304D96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7488132"/>
              </p:ext>
            </p:extLst>
          </p:nvPr>
        </p:nvGraphicFramePr>
        <p:xfrm>
          <a:off x="-145945" y="309806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45945" y="309806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9EE8D5B-7AFC-FC1C-464B-F12FC13B1A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5791030"/>
              </p:ext>
            </p:extLst>
          </p:nvPr>
        </p:nvGraphicFramePr>
        <p:xfrm>
          <a:off x="3664054" y="309806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64054" y="309806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0B51BF6-F906-BE36-F440-50DA10CCF8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3052096"/>
              </p:ext>
            </p:extLst>
          </p:nvPr>
        </p:nvGraphicFramePr>
        <p:xfrm>
          <a:off x="-14594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4594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785605B-A1CA-A13A-0EEB-2094E5397D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041984"/>
              </p:ext>
            </p:extLst>
          </p:nvPr>
        </p:nvGraphicFramePr>
        <p:xfrm>
          <a:off x="366405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6405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97488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0663D-C08A-B7BC-E2C7-4EE7C3ADD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Sample23_device11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4AE8F17-15A0-6F43-EB81-7D368AD198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7B58D68-E131-AA3A-2B53-36D7E847B1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3AE56-EEDC-4EAA-C5F7-1ACD63BAF7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8723161"/>
              </p:ext>
            </p:extLst>
          </p:nvPr>
        </p:nvGraphicFramePr>
        <p:xfrm>
          <a:off x="-98850" y="26654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98850" y="26654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FEED282-0282-BF33-694C-C424A011A2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3358926"/>
              </p:ext>
            </p:extLst>
          </p:nvPr>
        </p:nvGraphicFramePr>
        <p:xfrm>
          <a:off x="3657916" y="26654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57916" y="26654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FC5245A-E78D-7076-11DC-893C8E3524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6591259"/>
              </p:ext>
            </p:extLst>
          </p:nvPr>
        </p:nvGraphicFramePr>
        <p:xfrm>
          <a:off x="-98850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98850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B75923B-69B6-BC56-1551-4EE467DD2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4488846"/>
              </p:ext>
            </p:extLst>
          </p:nvPr>
        </p:nvGraphicFramePr>
        <p:xfrm>
          <a:off x="365791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5791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98041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5149-7136-2856-CCA6-11AC1607D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Sample24_device00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3F3052C-CEEE-27AE-5593-838EB60AA5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39807F-ECEF-3A2B-66A3-9A8EE3F34D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4F261AB-C448-DB9D-316F-62F0714D09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506066"/>
              </p:ext>
            </p:extLst>
          </p:nvPr>
        </p:nvGraphicFramePr>
        <p:xfrm>
          <a:off x="-140125" y="244245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40125" y="244245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0DF3758-71CE-B03D-778D-BAB8FA89DE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365963"/>
              </p:ext>
            </p:extLst>
          </p:nvPr>
        </p:nvGraphicFramePr>
        <p:xfrm>
          <a:off x="3626802" y="244245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26802" y="244245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FE2012B-7045-18F2-F18E-52D6A16BBE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3804612"/>
              </p:ext>
            </p:extLst>
          </p:nvPr>
        </p:nvGraphicFramePr>
        <p:xfrm>
          <a:off x="-14012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4012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537D1A5-FC74-2F66-261B-7321288AFE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2773174"/>
              </p:ext>
            </p:extLst>
          </p:nvPr>
        </p:nvGraphicFramePr>
        <p:xfrm>
          <a:off x="3626802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6802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20544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152F2-66EC-7EC1-8F3E-5E27B6BD6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Sample24_device01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F1F6B8-D998-F5ED-D44B-DA578C3D4F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623697F-F19C-FDD1-8B4D-CBFAC12AC89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FAFA035-8B7C-892A-D5E7-10260B54D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0209202"/>
              </p:ext>
            </p:extLst>
          </p:nvPr>
        </p:nvGraphicFramePr>
        <p:xfrm>
          <a:off x="-98849" y="30722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98849" y="30722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E7A1847-7966-B417-908B-B50FDF78C5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1551958"/>
              </p:ext>
            </p:extLst>
          </p:nvPr>
        </p:nvGraphicFramePr>
        <p:xfrm>
          <a:off x="3627437" y="307224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27437" y="307224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562030D-9367-4658-F010-7DB2626711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121085"/>
              </p:ext>
            </p:extLst>
          </p:nvPr>
        </p:nvGraphicFramePr>
        <p:xfrm>
          <a:off x="362743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2743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58092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25201-8F5A-6E0F-F007-EACA18FB7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Sample24_device10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34219AE-9700-77C4-3E33-0479DD8670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0139B87-CEE3-48F2-070A-7C29EBD67C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C4258E2-8630-758F-CCDA-D3EBBDDADF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485319"/>
              </p:ext>
            </p:extLst>
          </p:nvPr>
        </p:nvGraphicFramePr>
        <p:xfrm>
          <a:off x="3645957" y="3429746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45957" y="3429746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F00D44D-A4F6-C3EC-3F0B-595E4115D4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2368396"/>
              </p:ext>
            </p:extLst>
          </p:nvPr>
        </p:nvGraphicFramePr>
        <p:xfrm>
          <a:off x="-141923" y="271661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41923" y="271661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BC8A3E4-E3BD-A974-5FA2-D66FA16613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9731662"/>
              </p:ext>
            </p:extLst>
          </p:nvPr>
        </p:nvGraphicFramePr>
        <p:xfrm>
          <a:off x="3645957" y="287162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45957" y="287162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7A459DB-0F83-E19F-240E-47AF216D1D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3562766"/>
              </p:ext>
            </p:extLst>
          </p:nvPr>
        </p:nvGraphicFramePr>
        <p:xfrm>
          <a:off x="-141923" y="3429746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141923" y="3429746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73706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21DE1-5132-1596-B8F2-08135D904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Sample24_device11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9455C20-D621-F160-8EC5-D33B6118DB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5C4364-B8B7-3472-6C73-4CD467177D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0695DC3-4CEB-0603-21B9-FFBB29F8CD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7784392"/>
              </p:ext>
            </p:extLst>
          </p:nvPr>
        </p:nvGraphicFramePr>
        <p:xfrm>
          <a:off x="-112608" y="28686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2608" y="28686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991AF09-2803-F557-BA44-070272D999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9201738"/>
              </p:ext>
            </p:extLst>
          </p:nvPr>
        </p:nvGraphicFramePr>
        <p:xfrm>
          <a:off x="3627436" y="28686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27436" y="28686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750D5BE-65CB-94A1-3127-BF6FE147E1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990636"/>
              </p:ext>
            </p:extLst>
          </p:nvPr>
        </p:nvGraphicFramePr>
        <p:xfrm>
          <a:off x="-112608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12608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0BE404C-25C6-569C-EB01-CB26B9914B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7300190"/>
              </p:ext>
            </p:extLst>
          </p:nvPr>
        </p:nvGraphicFramePr>
        <p:xfrm>
          <a:off x="362743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743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8990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D6E41-2F6E-BEFC-68FA-3C898EF4E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(Ratios 17:3 and 9:1)</a:t>
            </a:r>
            <a:endParaRPr lang="ru-RU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C457F99-16D0-660C-F6EC-C95D359911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3640938"/>
              </p:ext>
            </p:extLst>
          </p:nvPr>
        </p:nvGraphicFramePr>
        <p:xfrm>
          <a:off x="87115" y="1325563"/>
          <a:ext cx="9398004" cy="550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6334">
                  <a:extLst>
                    <a:ext uri="{9D8B030D-6E8A-4147-A177-3AD203B41FA5}">
                      <a16:colId xmlns:a16="http://schemas.microsoft.com/office/drawing/2014/main" val="3013330715"/>
                    </a:ext>
                  </a:extLst>
                </a:gridCol>
                <a:gridCol w="1566334">
                  <a:extLst>
                    <a:ext uri="{9D8B030D-6E8A-4147-A177-3AD203B41FA5}">
                      <a16:colId xmlns:a16="http://schemas.microsoft.com/office/drawing/2014/main" val="4119605284"/>
                    </a:ext>
                  </a:extLst>
                </a:gridCol>
                <a:gridCol w="1566334">
                  <a:extLst>
                    <a:ext uri="{9D8B030D-6E8A-4147-A177-3AD203B41FA5}">
                      <a16:colId xmlns:a16="http://schemas.microsoft.com/office/drawing/2014/main" val="2228863625"/>
                    </a:ext>
                  </a:extLst>
                </a:gridCol>
                <a:gridCol w="1566334">
                  <a:extLst>
                    <a:ext uri="{9D8B030D-6E8A-4147-A177-3AD203B41FA5}">
                      <a16:colId xmlns:a16="http://schemas.microsoft.com/office/drawing/2014/main" val="3815155093"/>
                    </a:ext>
                  </a:extLst>
                </a:gridCol>
                <a:gridCol w="1566334">
                  <a:extLst>
                    <a:ext uri="{9D8B030D-6E8A-4147-A177-3AD203B41FA5}">
                      <a16:colId xmlns:a16="http://schemas.microsoft.com/office/drawing/2014/main" val="1763330181"/>
                    </a:ext>
                  </a:extLst>
                </a:gridCol>
                <a:gridCol w="1566334">
                  <a:extLst>
                    <a:ext uri="{9D8B030D-6E8A-4147-A177-3AD203B41FA5}">
                      <a16:colId xmlns:a16="http://schemas.microsoft.com/office/drawing/2014/main" val="857023339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TMTES:PS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Sample_device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ON/OFF (#*10^3)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SS (V/</a:t>
                      </a:r>
                      <a:r>
                        <a:rPr lang="en-US" sz="1400" dirty="0" err="1"/>
                        <a:t>ec</a:t>
                      </a:r>
                      <a:r>
                        <a:rPr lang="en-US" sz="1400" dirty="0"/>
                        <a:t>)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Vth (V)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mu (cm^2/(V*s))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734399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17:3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S5_d00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190.25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0.971±0.016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1.20±0.04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0.98±0.02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65722416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S5_d01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0.70±0.03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1.18±0.04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0.955±0.05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57254925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S5_d10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1.14±0.02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1.77±0.03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0.092±0.016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8370872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S5_d11</a:t>
                      </a:r>
                      <a:endParaRPr lang="ru-RU" sz="14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data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data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data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data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1586821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S6_d00</a:t>
                      </a:r>
                      <a:endParaRPr lang="ru-RU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116.34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0.526±0.006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1.41±0.04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0.798±0.02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6546611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S6_d01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0.709±0.010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1.51±0.04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0.762±0.02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1651886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S6_d10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272.19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0.62±0.02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1.73±0.04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0.755±0.06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69803516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S6_d11</a:t>
                      </a:r>
                      <a:endParaRPr lang="ru-RU" sz="1400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51.32</a:t>
                      </a:r>
                    </a:p>
                  </a:txBody>
                  <a:tcPr marL="7620" marR="7620" marT="762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0.63±0.03</a:t>
                      </a:r>
                    </a:p>
                  </a:txBody>
                  <a:tcPr marL="7620" marR="7620" marT="762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1.91±0.10</a:t>
                      </a:r>
                    </a:p>
                  </a:txBody>
                  <a:tcPr marL="7620" marR="7620" marT="762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0.80±0.08</a:t>
                      </a:r>
                    </a:p>
                  </a:txBody>
                  <a:tcPr marL="7620" marR="7620" marT="762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3764561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9:1</a:t>
                      </a:r>
                      <a:endParaRPr lang="ru-RU" sz="1400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S11_d00</a:t>
                      </a:r>
                      <a:endParaRPr lang="ru-RU" sz="1400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20.31</a:t>
                      </a: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0.961±0.013</a:t>
                      </a: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2.49±0.04</a:t>
                      </a: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0.547±0.014</a:t>
                      </a: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38285557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S11_d01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0.71±0.02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1.87±0.03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0.519±0.04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2095165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S11_d10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1.214±0.009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2.72±0.05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0.0549±0.006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95564035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S11_d11</a:t>
                      </a:r>
                      <a:endParaRPr lang="ru-RU" sz="14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0.985±0.015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7.63±0.8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0.020±0.015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232784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S12_d00</a:t>
                      </a:r>
                      <a:endParaRPr lang="ru-RU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58.68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0.638±0.002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1.76±0.03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0.650±0.005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4233758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S12_d01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1.379±0.017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1.66±0.04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0.0185±0.009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16895745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S12_d10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0.582±0.005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1.69±0.04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0.727±0.014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68894022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S12_d11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12.07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0.571±0.007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1.91±0.04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0.707±0.02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6003429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2030A66-9B19-DF08-299C-52E4745DA342}"/>
              </a:ext>
            </a:extLst>
          </p:cNvPr>
          <p:cNvSpPr txBox="1"/>
          <p:nvPr/>
        </p:nvSpPr>
        <p:spPr>
          <a:xfrm>
            <a:off x="-1" y="368157"/>
            <a:ext cx="121048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Common features: 	</a:t>
            </a:r>
            <a:r>
              <a:rPr lang="en-US" dirty="0"/>
              <a:t>•</a:t>
            </a:r>
            <a:r>
              <a:rPr lang="en-US" b="1" dirty="0"/>
              <a:t> </a:t>
            </a:r>
            <a:r>
              <a:rPr lang="en-US" dirty="0"/>
              <a:t>W = 2500 um		• Thickness of SiO2 insulator layer = 200 nm	• No encapsulation</a:t>
            </a:r>
          </a:p>
          <a:p>
            <a:r>
              <a:rPr lang="en-US" dirty="0"/>
              <a:t>		• L = 25 um	 	• Capacitance per unit area Ci = 17.3 </a:t>
            </a:r>
            <a:r>
              <a:rPr lang="en-US" dirty="0" err="1"/>
              <a:t>nF</a:t>
            </a:r>
            <a:r>
              <a:rPr lang="en-US" dirty="0"/>
              <a:t>/cm^2	</a:t>
            </a:r>
          </a:p>
          <a:p>
            <a:r>
              <a:rPr lang="en-US" dirty="0"/>
              <a:t>		• Pixel area = 0.00425 cm^2</a:t>
            </a:r>
          </a:p>
          <a:p>
            <a:r>
              <a:rPr lang="en-US" dirty="0"/>
              <a:t>		</a:t>
            </a:r>
          </a:p>
          <a:p>
            <a:r>
              <a:rPr lang="en-US" dirty="0"/>
              <a:t>	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70721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D8209-0893-7638-B4AC-512F8CBD9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(Ratios 19:1 and 39:1)</a:t>
            </a:r>
            <a:endParaRPr lang="ru-RU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4E87F4A-E77D-5396-A166-E9A3D108CF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260376"/>
              </p:ext>
            </p:extLst>
          </p:nvPr>
        </p:nvGraphicFramePr>
        <p:xfrm>
          <a:off x="87115" y="1325563"/>
          <a:ext cx="9398004" cy="5454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6334">
                  <a:extLst>
                    <a:ext uri="{9D8B030D-6E8A-4147-A177-3AD203B41FA5}">
                      <a16:colId xmlns:a16="http://schemas.microsoft.com/office/drawing/2014/main" val="3013330715"/>
                    </a:ext>
                  </a:extLst>
                </a:gridCol>
                <a:gridCol w="1566334">
                  <a:extLst>
                    <a:ext uri="{9D8B030D-6E8A-4147-A177-3AD203B41FA5}">
                      <a16:colId xmlns:a16="http://schemas.microsoft.com/office/drawing/2014/main" val="4119605284"/>
                    </a:ext>
                  </a:extLst>
                </a:gridCol>
                <a:gridCol w="1566334">
                  <a:extLst>
                    <a:ext uri="{9D8B030D-6E8A-4147-A177-3AD203B41FA5}">
                      <a16:colId xmlns:a16="http://schemas.microsoft.com/office/drawing/2014/main" val="2228863625"/>
                    </a:ext>
                  </a:extLst>
                </a:gridCol>
                <a:gridCol w="1566334">
                  <a:extLst>
                    <a:ext uri="{9D8B030D-6E8A-4147-A177-3AD203B41FA5}">
                      <a16:colId xmlns:a16="http://schemas.microsoft.com/office/drawing/2014/main" val="3815155093"/>
                    </a:ext>
                  </a:extLst>
                </a:gridCol>
                <a:gridCol w="1566334">
                  <a:extLst>
                    <a:ext uri="{9D8B030D-6E8A-4147-A177-3AD203B41FA5}">
                      <a16:colId xmlns:a16="http://schemas.microsoft.com/office/drawing/2014/main" val="1763330181"/>
                    </a:ext>
                  </a:extLst>
                </a:gridCol>
                <a:gridCol w="1566334">
                  <a:extLst>
                    <a:ext uri="{9D8B030D-6E8A-4147-A177-3AD203B41FA5}">
                      <a16:colId xmlns:a16="http://schemas.microsoft.com/office/drawing/2014/main" val="857023339"/>
                    </a:ext>
                  </a:extLst>
                </a:gridCol>
              </a:tblGrid>
              <a:tr h="3209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TMTES:PS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Sample_device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ON/OFF (#*10^3)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SS (V/</a:t>
                      </a:r>
                      <a:r>
                        <a:rPr lang="en-US" sz="1400" dirty="0" err="1"/>
                        <a:t>ec</a:t>
                      </a:r>
                      <a:r>
                        <a:rPr lang="en-US" sz="1400" dirty="0"/>
                        <a:t>)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Vth (V)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mu (cm^2/(V*s))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3734399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19:1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S17_d00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22.32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2.05±0.06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5.83±0.11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0.331±0.014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65722416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S17_d01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2.03±0.05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5.27±0.12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0.388±0.013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57254925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S17_d10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9.42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2.441±0.006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5.88±0.09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0.376±0.001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83708720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S17_d11</a:t>
                      </a:r>
                      <a:endParaRPr lang="ru-RU" sz="14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10.39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2.49±0.080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6.01±0.12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0.340±0.012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1586821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S18_d00</a:t>
                      </a:r>
                      <a:endParaRPr lang="ru-RU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98.24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1.32±0.05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5.62±0.11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0.456±0.03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65466112"/>
                  </a:ext>
                </a:extLst>
              </a:tr>
              <a:tr h="320268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S18_d01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51.79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1.56±0.05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5.50±0.11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0.471±0.02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16518862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S18_d10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44.13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2.00±0.07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6.16±0.12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0.412±0.017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69803516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S18_d11</a:t>
                      </a:r>
                      <a:endParaRPr lang="ru-RU" sz="1400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data</a:t>
                      </a:r>
                    </a:p>
                  </a:txBody>
                  <a:tcPr marL="7620" marR="7620" marT="762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data</a:t>
                      </a:r>
                    </a:p>
                  </a:txBody>
                  <a:tcPr marL="7620" marR="7620" marT="762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data</a:t>
                      </a:r>
                    </a:p>
                  </a:txBody>
                  <a:tcPr marL="7620" marR="7620" marT="762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data</a:t>
                      </a:r>
                    </a:p>
                  </a:txBody>
                  <a:tcPr marL="7620" marR="7620" marT="762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3764561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39:1</a:t>
                      </a:r>
                      <a:endParaRPr lang="ru-RU" sz="1400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S23_d00</a:t>
                      </a:r>
                      <a:endParaRPr lang="ru-RU" sz="1400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4.71</a:t>
                      </a: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3.19±0.02</a:t>
                      </a: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8.43±0.14</a:t>
                      </a: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0.315±0.002</a:t>
                      </a: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38285557"/>
                  </a:ext>
                </a:extLst>
              </a:tr>
              <a:tr h="320268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S23_d01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22.17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3.39±0.04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8.95±0.15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0.305±0.003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20951658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S23_d10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24.44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2.525±0.019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8.57±0.09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0.279±0.003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95564035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S23_d11</a:t>
                      </a:r>
                      <a:endParaRPr lang="ru-RU" sz="14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24.25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3.05±0.05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8.55±0.13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0.286±0.005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2327848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S24_d00</a:t>
                      </a:r>
                      <a:endParaRPr lang="ru-RU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6.65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3.22±0.03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11.82±0.11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0.230±0.003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42337580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S24_d01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3.76±0.06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14.12±0.17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0.000180±0.004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16895745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S24_d10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4.76±0.05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16.40±0.09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0.1609±0.002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68894022"/>
                  </a:ext>
                </a:extLst>
              </a:tr>
              <a:tr h="32093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S24_d11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3.69±0.04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12.82±0.10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0.195±0.003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6003429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9D2D074-425E-8409-4CFE-846048F4FDC6}"/>
              </a:ext>
            </a:extLst>
          </p:cNvPr>
          <p:cNvSpPr txBox="1"/>
          <p:nvPr/>
        </p:nvSpPr>
        <p:spPr>
          <a:xfrm>
            <a:off x="-1" y="368157"/>
            <a:ext cx="121048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Common features: 	</a:t>
            </a:r>
            <a:r>
              <a:rPr lang="en-US" dirty="0"/>
              <a:t>•</a:t>
            </a:r>
            <a:r>
              <a:rPr lang="en-US" b="1" dirty="0"/>
              <a:t> </a:t>
            </a:r>
            <a:r>
              <a:rPr lang="en-US" dirty="0"/>
              <a:t>W = 2500 um		• Thickness of SiO2 insulator layer = 200 nm	• No encapsulation</a:t>
            </a:r>
          </a:p>
          <a:p>
            <a:r>
              <a:rPr lang="en-US" dirty="0"/>
              <a:t>		• L = 25 um	 	• Capacitance per unit area Ci = 17.3 </a:t>
            </a:r>
            <a:r>
              <a:rPr lang="en-US" dirty="0" err="1"/>
              <a:t>nF</a:t>
            </a:r>
            <a:r>
              <a:rPr lang="en-US" dirty="0"/>
              <a:t>/cm^2	</a:t>
            </a:r>
          </a:p>
          <a:p>
            <a:r>
              <a:rPr lang="en-US" dirty="0"/>
              <a:t>		• Pixel area = 0.00425 cm^2</a:t>
            </a:r>
          </a:p>
          <a:p>
            <a:r>
              <a:rPr lang="en-US" dirty="0"/>
              <a:t>		</a:t>
            </a:r>
          </a:p>
          <a:p>
            <a:r>
              <a:rPr lang="en-US" dirty="0"/>
              <a:t>	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151263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4C112-383E-73C8-8F8D-B63F62B66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 17:3</a:t>
            </a:r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48347-18BE-65B2-EE25-B20561A4E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Sample5_device00</a:t>
            </a:r>
          </a:p>
          <a:p>
            <a:r>
              <a:rPr lang="en-US" dirty="0"/>
              <a:t>Sample5_device01</a:t>
            </a:r>
          </a:p>
          <a:p>
            <a:r>
              <a:rPr lang="en-US" dirty="0"/>
              <a:t>Sample5_device10</a:t>
            </a:r>
          </a:p>
          <a:p>
            <a:r>
              <a:rPr lang="en-US" dirty="0"/>
              <a:t>Sample5_device11 (no data)</a:t>
            </a:r>
          </a:p>
          <a:p>
            <a:endParaRPr lang="en-US" dirty="0"/>
          </a:p>
          <a:p>
            <a:r>
              <a:rPr lang="en-US" dirty="0"/>
              <a:t>Sample6_device00</a:t>
            </a:r>
          </a:p>
          <a:p>
            <a:r>
              <a:rPr lang="en-US" dirty="0"/>
              <a:t>Sample6_device01</a:t>
            </a:r>
          </a:p>
          <a:p>
            <a:r>
              <a:rPr lang="en-US" dirty="0"/>
              <a:t>Sample6_device10</a:t>
            </a:r>
          </a:p>
          <a:p>
            <a:r>
              <a:rPr lang="en-US" dirty="0"/>
              <a:t>Sample6_device11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8594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0244FE-9CAE-1E09-A930-22F9404CD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Sample5_device00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FBB8714-EBA2-BA72-7D2A-64374B1E80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190.25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0.971±0.016</a:t>
            </a:r>
            <a:r>
              <a:rPr lang="ru-RU" dirty="0"/>
              <a:t> </a:t>
            </a:r>
            <a:r>
              <a:rPr lang="en-US" dirty="0"/>
              <a:t>V/dec</a:t>
            </a:r>
          </a:p>
          <a:p>
            <a:r>
              <a:rPr lang="en-US" dirty="0"/>
              <a:t>Vth = 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1.20±0.04</a:t>
            </a:r>
            <a:r>
              <a:rPr lang="ru-RU" dirty="0"/>
              <a:t> </a:t>
            </a:r>
            <a:r>
              <a:rPr lang="en-US" dirty="0"/>
              <a:t>V</a:t>
            </a:r>
          </a:p>
          <a:p>
            <a:r>
              <a:rPr lang="en-US" dirty="0"/>
              <a:t>mu = 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0.98±0.02</a:t>
            </a:r>
            <a:r>
              <a:rPr lang="ru-RU" dirty="0"/>
              <a:t> </a:t>
            </a:r>
            <a:r>
              <a:rPr lang="en-US" dirty="0"/>
              <a:t>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45DF5-62CC-9A74-76C5-1D0D5C5E1BB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 dirty="0"/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94B4C13A-89E2-4451-1E0B-D3B34CA2B9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6560310"/>
              </p:ext>
            </p:extLst>
          </p:nvPr>
        </p:nvGraphicFramePr>
        <p:xfrm>
          <a:off x="-114991" y="29875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4991" y="29875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21C7AAA9-0F08-3D87-D34B-7D697EB6E0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8912111"/>
              </p:ext>
            </p:extLst>
          </p:nvPr>
        </p:nvGraphicFramePr>
        <p:xfrm>
          <a:off x="-114991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14991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B04FBE4E-F68B-EF49-14CB-51F2E8C01E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5379168"/>
              </p:ext>
            </p:extLst>
          </p:nvPr>
        </p:nvGraphicFramePr>
        <p:xfrm>
          <a:off x="3645162" y="29875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45162" y="29875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4CD1076E-D95C-EFBC-D634-6F53D9C5C4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2666222"/>
              </p:ext>
            </p:extLst>
          </p:nvPr>
        </p:nvGraphicFramePr>
        <p:xfrm>
          <a:off x="3645162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45162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6509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662BF-6D66-4C03-2823-BC412A27F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Sample5_device01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31EFF26-EE5F-A36E-E531-F93CECD07F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en-US" dirty="0"/>
          </a:p>
          <a:p>
            <a:endParaRPr lang="en-US" dirty="0"/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A25685-394F-9D4C-AB89-BDC932D6A1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5A949E-B6C0-FE2A-7513-231746A067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880538"/>
              </p:ext>
            </p:extLst>
          </p:nvPr>
        </p:nvGraphicFramePr>
        <p:xfrm>
          <a:off x="-114827" y="258849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4827" y="258849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E61B8C5-94F6-D914-2BD6-CE4EC5A1DF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318192"/>
              </p:ext>
            </p:extLst>
          </p:nvPr>
        </p:nvGraphicFramePr>
        <p:xfrm>
          <a:off x="-114827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14827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B8C678D-388E-C73C-A870-0FAD5A7A5B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6918918"/>
              </p:ext>
            </p:extLst>
          </p:nvPr>
        </p:nvGraphicFramePr>
        <p:xfrm>
          <a:off x="3623733" y="258849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23733" y="258849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88653D8-68B1-09EE-0E68-BD10AA1109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9314130"/>
              </p:ext>
            </p:extLst>
          </p:nvPr>
        </p:nvGraphicFramePr>
        <p:xfrm>
          <a:off x="3623733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3733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83991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AAEF2-E919-5F94-7FB1-B62D1587B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Sample5_device10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B23CDC-BD16-C0BB-4EF1-68C57C7F92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ON/OFF = x * 10</a:t>
            </a:r>
            <a:r>
              <a:rPr lang="en-US" baseline="30000" dirty="0"/>
              <a:t>3</a:t>
            </a:r>
            <a:endParaRPr lang="en-US" dirty="0"/>
          </a:p>
          <a:p>
            <a:r>
              <a:rPr lang="en-US" dirty="0"/>
              <a:t>SS =  x V/dec</a:t>
            </a:r>
          </a:p>
          <a:p>
            <a:r>
              <a:rPr lang="en-US" dirty="0"/>
              <a:t>Vth = x V</a:t>
            </a:r>
          </a:p>
          <a:p>
            <a:r>
              <a:rPr lang="en-US" dirty="0"/>
              <a:t>mu = x cm</a:t>
            </a:r>
            <a:r>
              <a:rPr lang="en-US" baseline="30000" dirty="0"/>
              <a:t>2</a:t>
            </a:r>
            <a:r>
              <a:rPr lang="en-US" dirty="0"/>
              <a:t>/(V*s)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40C777E-7B43-3E40-4FDA-F73AF811E2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E4831F2-814C-FCC8-A787-D345EE10B2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9035097"/>
              </p:ext>
            </p:extLst>
          </p:nvPr>
        </p:nvGraphicFramePr>
        <p:xfrm>
          <a:off x="-110068" y="26775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0068" y="26775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848D000-46D2-CEE3-0BD7-A9430E78D0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6432683"/>
              </p:ext>
            </p:extLst>
          </p:nvPr>
        </p:nvGraphicFramePr>
        <p:xfrm>
          <a:off x="3618970" y="26775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18970" y="26775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48886B7-5A3D-5CB4-5AED-6B7FCDB8E3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2773194"/>
              </p:ext>
            </p:extLst>
          </p:nvPr>
        </p:nvGraphicFramePr>
        <p:xfrm>
          <a:off x="-110068" y="33924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10068" y="33924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A46ED3D-7591-5BF0-C113-A0528FC61F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0864692"/>
              </p:ext>
            </p:extLst>
          </p:nvPr>
        </p:nvGraphicFramePr>
        <p:xfrm>
          <a:off x="3618970" y="339449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8970" y="339449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1842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4221</TotalTime>
  <Words>1625</Words>
  <Application>Microsoft Office PowerPoint</Application>
  <PresentationFormat>Widescreen</PresentationFormat>
  <Paragraphs>396</Paragraphs>
  <Slides>39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Office Theme</vt:lpstr>
      <vt:lpstr>Graph</vt:lpstr>
      <vt:lpstr>Report on Electrical Characterisation of thin film transistors based on TMTES-PS organic semiconductor as prospective X-ray detectors</vt:lpstr>
      <vt:lpstr>General features</vt:lpstr>
      <vt:lpstr>Sample structure</vt:lpstr>
      <vt:lpstr>Table (Ratios 17:3 and 9:1)</vt:lpstr>
      <vt:lpstr>Table (Ratios 19:1 and 39:1)</vt:lpstr>
      <vt:lpstr>Ratio 17:3</vt:lpstr>
      <vt:lpstr>Sample5_device00</vt:lpstr>
      <vt:lpstr>Sample5_device01</vt:lpstr>
      <vt:lpstr>Sample5_device10</vt:lpstr>
      <vt:lpstr>Sample6_device00</vt:lpstr>
      <vt:lpstr>Sample6_device01</vt:lpstr>
      <vt:lpstr>Sample6_device10</vt:lpstr>
      <vt:lpstr>Sample6_device11</vt:lpstr>
      <vt:lpstr>Ratio 9:1 </vt:lpstr>
      <vt:lpstr>Sample11_device00</vt:lpstr>
      <vt:lpstr>Sample11_device01</vt:lpstr>
      <vt:lpstr>Sample11_device10</vt:lpstr>
      <vt:lpstr>Sample11_device11</vt:lpstr>
      <vt:lpstr>Sample12_device00</vt:lpstr>
      <vt:lpstr>Sample12_device01</vt:lpstr>
      <vt:lpstr>Sample12_device10</vt:lpstr>
      <vt:lpstr>Sample12_device11</vt:lpstr>
      <vt:lpstr>Ratio 19:1</vt:lpstr>
      <vt:lpstr>Sample17_device00</vt:lpstr>
      <vt:lpstr>Sample17_device01</vt:lpstr>
      <vt:lpstr>Sample17_device10</vt:lpstr>
      <vt:lpstr>Sample17_device11</vt:lpstr>
      <vt:lpstr>Sample18_device00</vt:lpstr>
      <vt:lpstr>Sample18_device01</vt:lpstr>
      <vt:lpstr>Sample18_device10</vt:lpstr>
      <vt:lpstr>Ratio 39:1 </vt:lpstr>
      <vt:lpstr>Sample23_device00</vt:lpstr>
      <vt:lpstr>Sample23_device01</vt:lpstr>
      <vt:lpstr>Sample23_device10</vt:lpstr>
      <vt:lpstr>Sample23_device11</vt:lpstr>
      <vt:lpstr>Sample24_device00</vt:lpstr>
      <vt:lpstr>Sample24_device01</vt:lpstr>
      <vt:lpstr>Sample24_device10</vt:lpstr>
      <vt:lpstr>Sample24_device11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 on Electrical Characterisation of thin film transistors based on TMTES-PS organic semiconductor as prospective X-ray detectors</dc:title>
  <dc:creator>Mikhail Bandurist</dc:creator>
  <cp:lastModifiedBy>Mikhail Bandurist</cp:lastModifiedBy>
  <cp:revision>11</cp:revision>
  <dcterms:created xsi:type="dcterms:W3CDTF">2024-01-19T17:49:59Z</dcterms:created>
  <dcterms:modified xsi:type="dcterms:W3CDTF">2024-01-29T12:11:57Z</dcterms:modified>
</cp:coreProperties>
</file>

<file path=docProps/thumbnail.jpeg>
</file>